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256" r:id="rId2"/>
    <p:sldId id="257" r:id="rId3"/>
    <p:sldId id="285" r:id="rId4"/>
    <p:sldId id="286" r:id="rId5"/>
    <p:sldId id="287" r:id="rId6"/>
    <p:sldId id="258" r:id="rId7"/>
    <p:sldId id="259" r:id="rId8"/>
    <p:sldId id="260" r:id="rId9"/>
    <p:sldId id="288" r:id="rId10"/>
    <p:sldId id="290" r:id="rId11"/>
    <p:sldId id="291" r:id="rId12"/>
    <p:sldId id="292" r:id="rId13"/>
    <p:sldId id="293" r:id="rId14"/>
    <p:sldId id="296" r:id="rId15"/>
    <p:sldId id="303" r:id="rId16"/>
    <p:sldId id="298" r:id="rId17"/>
    <p:sldId id="302" r:id="rId18"/>
    <p:sldId id="301" r:id="rId19"/>
    <p:sldId id="300" r:id="rId20"/>
    <p:sldId id="304" r:id="rId21"/>
    <p:sldId id="305" r:id="rId22"/>
    <p:sldId id="389" r:id="rId23"/>
    <p:sldId id="390" r:id="rId24"/>
    <p:sldId id="391" r:id="rId25"/>
    <p:sldId id="306" r:id="rId26"/>
    <p:sldId id="307" r:id="rId27"/>
    <p:sldId id="308" r:id="rId28"/>
    <p:sldId id="309" r:id="rId29"/>
    <p:sldId id="338" r:id="rId30"/>
    <p:sldId id="339" r:id="rId31"/>
    <p:sldId id="312" r:id="rId32"/>
    <p:sldId id="314" r:id="rId33"/>
    <p:sldId id="315" r:id="rId34"/>
    <p:sldId id="316" r:id="rId35"/>
    <p:sldId id="318"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40" r:id="rId55"/>
    <p:sldId id="341" r:id="rId56"/>
    <p:sldId id="342" r:id="rId57"/>
    <p:sldId id="343" r:id="rId58"/>
    <p:sldId id="344" r:id="rId59"/>
    <p:sldId id="345" r:id="rId60"/>
    <p:sldId id="346" r:id="rId61"/>
    <p:sldId id="365" r:id="rId62"/>
    <p:sldId id="366" r:id="rId63"/>
    <p:sldId id="347" r:id="rId64"/>
    <p:sldId id="348" r:id="rId65"/>
    <p:sldId id="349" r:id="rId66"/>
    <p:sldId id="350" r:id="rId67"/>
    <p:sldId id="351" r:id="rId68"/>
    <p:sldId id="352" r:id="rId69"/>
    <p:sldId id="354" r:id="rId70"/>
    <p:sldId id="353" r:id="rId71"/>
    <p:sldId id="355" r:id="rId72"/>
    <p:sldId id="356" r:id="rId73"/>
    <p:sldId id="357" r:id="rId74"/>
    <p:sldId id="358" r:id="rId75"/>
    <p:sldId id="359" r:id="rId76"/>
    <p:sldId id="360" r:id="rId77"/>
    <p:sldId id="361" r:id="rId78"/>
    <p:sldId id="362" r:id="rId79"/>
    <p:sldId id="363" r:id="rId80"/>
    <p:sldId id="364" r:id="rId81"/>
    <p:sldId id="367" r:id="rId82"/>
    <p:sldId id="368" r:id="rId83"/>
    <p:sldId id="369" r:id="rId84"/>
    <p:sldId id="370" r:id="rId85"/>
    <p:sldId id="371" r:id="rId86"/>
    <p:sldId id="372" r:id="rId87"/>
    <p:sldId id="373" r:id="rId88"/>
    <p:sldId id="374" r:id="rId89"/>
    <p:sldId id="375" r:id="rId90"/>
    <p:sldId id="376" r:id="rId91"/>
    <p:sldId id="377" r:id="rId92"/>
    <p:sldId id="401" r:id="rId93"/>
    <p:sldId id="402" r:id="rId94"/>
    <p:sldId id="266" r:id="rId95"/>
    <p:sldId id="264" r:id="rId96"/>
    <p:sldId id="265" r:id="rId97"/>
    <p:sldId id="279" r:id="rId98"/>
    <p:sldId id="280" r:id="rId99"/>
    <p:sldId id="282" r:id="rId100"/>
    <p:sldId id="283" r:id="rId101"/>
    <p:sldId id="284" r:id="rId102"/>
    <p:sldId id="378" r:id="rId103"/>
    <p:sldId id="379" r:id="rId104"/>
    <p:sldId id="380" r:id="rId105"/>
    <p:sldId id="381" r:id="rId106"/>
    <p:sldId id="382" r:id="rId107"/>
    <p:sldId id="383" r:id="rId108"/>
    <p:sldId id="384" r:id="rId109"/>
    <p:sldId id="385" r:id="rId110"/>
    <p:sldId id="386" r:id="rId111"/>
    <p:sldId id="387" r:id="rId112"/>
    <p:sldId id="262" r:id="rId113"/>
    <p:sldId id="263" r:id="rId114"/>
    <p:sldId id="272" r:id="rId115"/>
    <p:sldId id="273" r:id="rId116"/>
    <p:sldId id="274" r:id="rId117"/>
    <p:sldId id="275" r:id="rId118"/>
    <p:sldId id="392" r:id="rId119"/>
    <p:sldId id="394" r:id="rId120"/>
    <p:sldId id="395" r:id="rId121"/>
    <p:sldId id="396" r:id="rId122"/>
    <p:sldId id="399" r:id="rId123"/>
    <p:sldId id="400" r:id="rId124"/>
    <p:sldId id="398" r:id="rId125"/>
    <p:sldId id="403" r:id="rId126"/>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0AAB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7" d="100"/>
          <a:sy n="87" d="100"/>
        </p:scale>
        <p:origin x="24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758912426631322E-2"/>
          <c:y val="3.9100209535798208E-2"/>
          <c:w val="0.9134673101674301"/>
          <c:h val="0.78534419082417162"/>
        </c:manualLayout>
      </c:layout>
      <c:barChart>
        <c:barDir val="col"/>
        <c:grouping val="clustered"/>
        <c:varyColors val="0"/>
        <c:ser>
          <c:idx val="0"/>
          <c:order val="0"/>
          <c:tx>
            <c:strRef>
              <c:f>Лист1!$B$1</c:f>
              <c:strCache>
                <c:ptCount val="1"/>
                <c:pt idx="0">
                  <c:v>Impozite pe proprietate</c:v>
                </c:pt>
              </c:strCache>
            </c:strRef>
          </c:tx>
          <c:spPr>
            <a:solidFill>
              <a:srgbClr val="0070C0"/>
            </a:solidFill>
            <a:ln>
              <a:noFill/>
            </a:ln>
            <a:effectLst/>
          </c:spPr>
          <c:invertIfNegative val="0"/>
          <c:cat>
            <c:numRef>
              <c:f>Лист1!$A$2:$A$3</c:f>
              <c:numCache>
                <c:formatCode>General</c:formatCode>
                <c:ptCount val="2"/>
                <c:pt idx="0">
                  <c:v>2016</c:v>
                </c:pt>
                <c:pt idx="1">
                  <c:v>2017</c:v>
                </c:pt>
              </c:numCache>
            </c:numRef>
          </c:cat>
          <c:val>
            <c:numRef>
              <c:f>Лист1!$B$2:$B$3</c:f>
              <c:numCache>
                <c:formatCode>General</c:formatCode>
                <c:ptCount val="2"/>
                <c:pt idx="0">
                  <c:v>7641.6</c:v>
                </c:pt>
                <c:pt idx="1">
                  <c:v>9460.5</c:v>
                </c:pt>
              </c:numCache>
            </c:numRef>
          </c:val>
          <c:extLst>
            <c:ext xmlns:c16="http://schemas.microsoft.com/office/drawing/2014/chart" uri="{C3380CC4-5D6E-409C-BE32-E72D297353CC}">
              <c16:uniqueId val="{00000000-A84F-4DFB-988F-B393D6B08846}"/>
            </c:ext>
          </c:extLst>
        </c:ser>
        <c:ser>
          <c:idx val="1"/>
          <c:order val="1"/>
          <c:tx>
            <c:strRef>
              <c:f>Лист1!$C$1</c:f>
              <c:strCache>
                <c:ptCount val="1"/>
                <c:pt idx="0">
                  <c:v>taxe locale</c:v>
                </c:pt>
              </c:strCache>
            </c:strRef>
          </c:tx>
          <c:spPr>
            <a:solidFill>
              <a:srgbClr val="FF6600"/>
            </a:solidFill>
            <a:ln>
              <a:noFill/>
            </a:ln>
            <a:effectLst/>
          </c:spPr>
          <c:invertIfNegative val="0"/>
          <c:cat>
            <c:numRef>
              <c:f>Лист1!$A$2:$A$3</c:f>
              <c:numCache>
                <c:formatCode>General</c:formatCode>
                <c:ptCount val="2"/>
                <c:pt idx="0">
                  <c:v>2016</c:v>
                </c:pt>
                <c:pt idx="1">
                  <c:v>2017</c:v>
                </c:pt>
              </c:numCache>
            </c:numRef>
          </c:cat>
          <c:val>
            <c:numRef>
              <c:f>Лист1!$C$2:$C$3</c:f>
              <c:numCache>
                <c:formatCode>General</c:formatCode>
                <c:ptCount val="2"/>
                <c:pt idx="0">
                  <c:v>9078</c:v>
                </c:pt>
                <c:pt idx="1">
                  <c:v>11436.8</c:v>
                </c:pt>
              </c:numCache>
            </c:numRef>
          </c:val>
          <c:extLst>
            <c:ext xmlns:c16="http://schemas.microsoft.com/office/drawing/2014/chart" uri="{C3380CC4-5D6E-409C-BE32-E72D297353CC}">
              <c16:uniqueId val="{00000001-A84F-4DFB-988F-B393D6B08846}"/>
            </c:ext>
          </c:extLst>
        </c:ser>
        <c:ser>
          <c:idx val="2"/>
          <c:order val="2"/>
          <c:tx>
            <c:strRef>
              <c:f>Лист1!$D$1</c:f>
              <c:strCache>
                <c:ptCount val="1"/>
                <c:pt idx="0">
                  <c:v>Transferturi</c:v>
                </c:pt>
              </c:strCache>
            </c:strRef>
          </c:tx>
          <c:spPr>
            <a:solidFill>
              <a:srgbClr val="90AAB6"/>
            </a:solidFill>
            <a:ln>
              <a:noFill/>
            </a:ln>
            <a:effectLst/>
          </c:spPr>
          <c:invertIfNegative val="0"/>
          <c:cat>
            <c:numRef>
              <c:f>Лист1!$A$2:$A$3</c:f>
              <c:numCache>
                <c:formatCode>General</c:formatCode>
                <c:ptCount val="2"/>
                <c:pt idx="0">
                  <c:v>2016</c:v>
                </c:pt>
                <c:pt idx="1">
                  <c:v>2017</c:v>
                </c:pt>
              </c:numCache>
            </c:numRef>
          </c:cat>
          <c:val>
            <c:numRef>
              <c:f>Лист1!$D$2:$D$3</c:f>
              <c:numCache>
                <c:formatCode>General</c:formatCode>
                <c:ptCount val="2"/>
                <c:pt idx="0">
                  <c:v>22460.3</c:v>
                </c:pt>
                <c:pt idx="1">
                  <c:v>30170.6</c:v>
                </c:pt>
              </c:numCache>
            </c:numRef>
          </c:val>
          <c:extLst>
            <c:ext xmlns:c16="http://schemas.microsoft.com/office/drawing/2014/chart" uri="{C3380CC4-5D6E-409C-BE32-E72D297353CC}">
              <c16:uniqueId val="{00000002-A84F-4DFB-988F-B393D6B08846}"/>
            </c:ext>
          </c:extLst>
        </c:ser>
        <c:dLbls>
          <c:showLegendKey val="0"/>
          <c:showVal val="0"/>
          <c:showCatName val="0"/>
          <c:showSerName val="0"/>
          <c:showPercent val="0"/>
          <c:showBubbleSize val="0"/>
        </c:dLbls>
        <c:gapWidth val="219"/>
        <c:overlap val="-27"/>
        <c:axId val="634789648"/>
        <c:axId val="634795056"/>
      </c:barChart>
      <c:catAx>
        <c:axId val="63478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34795056"/>
        <c:crosses val="autoZero"/>
        <c:auto val="1"/>
        <c:lblAlgn val="ctr"/>
        <c:lblOffset val="100"/>
        <c:noMultiLvlLbl val="0"/>
      </c:catAx>
      <c:valAx>
        <c:axId val="6347950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34789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Столбец1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7D-4EEA-8763-10E200F3E1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7D-4EEA-8763-10E200F3E1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7D-4EEA-8763-10E200F3E1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7D-4EEA-8763-10E200F3E15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7D-4EEA-8763-10E200F3E15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7D-4EEA-8763-10E200F3E15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7D-4EEA-8763-10E200F3E15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C7D-4EEA-8763-10E200F3E15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C7D-4EEA-8763-10E200F3E15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Лист1!$A$2:$A$10</c:f>
              <c:strCache>
                <c:ptCount val="9"/>
                <c:pt idx="0">
                  <c:v>Servicii de stat cu destinaţie generală                 inclusiv f/r - 11,2</c:v>
                </c:pt>
                <c:pt idx="1">
                  <c:v> Protecţia civilă şi apărarea, incendii - 0,5                         </c:v>
                </c:pt>
                <c:pt idx="2">
                  <c:v> Gospodăria drumurilor - 8,9</c:v>
                </c:pt>
                <c:pt idx="3">
                  <c:v> Protecţia mediului - 5,6</c:v>
                </c:pt>
                <c:pt idx="4">
                  <c:v> Gospodăria comunală si 1iluminarea stradală -15,7</c:v>
                </c:pt>
                <c:pt idx="5">
                  <c:v>Cultura, arta, sport şi activităţile pentru tineret - 8,4                          </c:v>
                </c:pt>
                <c:pt idx="6">
                  <c:v> Învăţămînt - 46,2</c:v>
                </c:pt>
                <c:pt idx="7">
                  <c:v> Asigurarea şi asistenţa socială -4,3</c:v>
                </c:pt>
                <c:pt idx="8">
                  <c:v>Mijloace din privatizarea terenurilor unităţilor administrativ-teritoriale                                    -0,8</c:v>
                </c:pt>
              </c:strCache>
            </c:strRef>
          </c:cat>
          <c:val>
            <c:numRef>
              <c:f>Лист1!$B$2:$B$10</c:f>
              <c:numCache>
                <c:formatCode>General</c:formatCode>
                <c:ptCount val="9"/>
                <c:pt idx="0">
                  <c:v>11.2</c:v>
                </c:pt>
                <c:pt idx="1">
                  <c:v>0.5</c:v>
                </c:pt>
                <c:pt idx="2">
                  <c:v>8.9</c:v>
                </c:pt>
                <c:pt idx="3">
                  <c:v>5.6</c:v>
                </c:pt>
                <c:pt idx="4">
                  <c:v>15.7</c:v>
                </c:pt>
                <c:pt idx="5">
                  <c:v>8.4</c:v>
                </c:pt>
                <c:pt idx="6">
                  <c:v>46.2</c:v>
                </c:pt>
                <c:pt idx="7">
                  <c:v>4.3</c:v>
                </c:pt>
                <c:pt idx="8">
                  <c:v>-0.8</c:v>
                </c:pt>
              </c:numCache>
            </c:numRef>
          </c:val>
          <c:extLst>
            <c:ext xmlns:c16="http://schemas.microsoft.com/office/drawing/2014/chart" uri="{C3380CC4-5D6E-409C-BE32-E72D297353CC}">
              <c16:uniqueId val="{00000000-D073-414F-8F26-F899B34B3293}"/>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7694142976862595"/>
          <c:y val="6.1267515098145355E-2"/>
          <c:w val="0.41419428771312794"/>
          <c:h val="0.8774647121671690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Столбец1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D1-4AAE-97BE-8E9E70AD07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D1-4AAE-97BE-8E9E70AD079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D1-4AAE-97BE-8E9E70AD07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D1-4AAE-97BE-8E9E70AD079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4D1-4AAE-97BE-8E9E70AD079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4D1-4AAE-97BE-8E9E70AD079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4D1-4AAE-97BE-8E9E70AD079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4D1-4AAE-97BE-8E9E70AD079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4D1-4AAE-97BE-8E9E70AD07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Лист1!$A$2:$A$10</c:f>
              <c:strCache>
                <c:ptCount val="9"/>
                <c:pt idx="0">
                  <c:v>211 – retribuirea muncii - 32,4</c:v>
                </c:pt>
                <c:pt idx="1">
                  <c:v>212 – contributii si prime de asigurări - 8,4</c:v>
                </c:pt>
                <c:pt idx="2">
                  <c:v>222 –  servicii -28,6</c:v>
                </c:pt>
                <c:pt idx="3">
                  <c:v>272 – prestaţii sociale (indemnizaţii, inclusiv nou-născuţi) - 2,5</c:v>
                </c:pt>
                <c:pt idx="4">
                  <c:v>273 – Indemnizaţii pentru incapacitatea muncii - 0,2</c:v>
                </c:pt>
                <c:pt idx="5">
                  <c:v>281 – alte  cheltuieli curente 3,3</c:v>
                </c:pt>
                <c:pt idx="6">
                  <c:v>310 – mijloace fixe - 6,7</c:v>
                </c:pt>
                <c:pt idx="7">
                  <c:v>330– materiale si produse alimentare circulante 18,7</c:v>
                </c:pt>
                <c:pt idx="8">
                  <c:v>371 – vînzarea terenurilor (bunurilor) APL - -0,8</c:v>
                </c:pt>
              </c:strCache>
            </c:strRef>
          </c:cat>
          <c:val>
            <c:numRef>
              <c:f>Лист1!$B$2:$B$10</c:f>
              <c:numCache>
                <c:formatCode>General</c:formatCode>
                <c:ptCount val="9"/>
                <c:pt idx="0">
                  <c:v>32.4</c:v>
                </c:pt>
                <c:pt idx="1">
                  <c:v>8.4</c:v>
                </c:pt>
                <c:pt idx="2">
                  <c:v>28.6</c:v>
                </c:pt>
                <c:pt idx="3">
                  <c:v>2.5</c:v>
                </c:pt>
                <c:pt idx="4">
                  <c:v>0.2</c:v>
                </c:pt>
                <c:pt idx="5">
                  <c:v>3.3</c:v>
                </c:pt>
                <c:pt idx="6">
                  <c:v>6.7</c:v>
                </c:pt>
                <c:pt idx="7">
                  <c:v>18.7</c:v>
                </c:pt>
                <c:pt idx="8">
                  <c:v>-0.8</c:v>
                </c:pt>
              </c:numCache>
            </c:numRef>
          </c:val>
          <c:extLst>
            <c:ext xmlns:c16="http://schemas.microsoft.com/office/drawing/2014/chart" uri="{C3380CC4-5D6E-409C-BE32-E72D297353CC}">
              <c16:uniqueId val="{00000000-39BE-4C42-AEE1-E66501A17539}"/>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2236747572679996"/>
          <c:y val="0.10030775303564748"/>
          <c:w val="0.36876825782963674"/>
          <c:h val="0.799384285296723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19-4562-B14D-4D65EF3A459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319-4562-B14D-4D65EF3A459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319-4562-B14D-4D65EF3A459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319-4562-B14D-4D65EF3A459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319-4562-B14D-4D65EF3A459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319-4562-B14D-4D65EF3A459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319-4562-B14D-4D65EF3A459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319-4562-B14D-4D65EF3A459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319-4562-B14D-4D65EF3A459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319-4562-B14D-4D65EF3A459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5319-4562-B14D-4D65EF3A4591}"/>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5319-4562-B14D-4D65EF3A459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Лист1!$A$2:$A$13</c:f>
              <c:strCache>
                <c:ptCount val="12"/>
                <c:pt idx="0">
                  <c:v>Comerțul  cu ridicata și amănuntul  812</c:v>
                </c:pt>
                <c:pt idx="1">
                  <c:v>Transport și depozitare 40</c:v>
                </c:pt>
                <c:pt idx="2">
                  <c:v>Alte activități de prestarea serviciilor 156</c:v>
                </c:pt>
                <c:pt idx="3">
                  <c:v>Servicii de frizerie și servicii cosmetice 95</c:v>
                </c:pt>
                <c:pt idx="4">
                  <c:v>Hoteluri și restaurante 9</c:v>
                </c:pt>
                <c:pt idx="5">
                  <c:v>Informații și comunicație 4</c:v>
                </c:pt>
                <c:pt idx="6">
                  <c:v>Cultură 30</c:v>
                </c:pt>
                <c:pt idx="7">
                  <c:v>Sănătate 22</c:v>
                </c:pt>
                <c:pt idx="8">
                  <c:v>Învățămint 98</c:v>
                </c:pt>
                <c:pt idx="9">
                  <c:v>Agricultură, silvicultură 11</c:v>
                </c:pt>
                <c:pt idx="10">
                  <c:v>Activități tehnice 25</c:v>
                </c:pt>
                <c:pt idx="11">
                  <c:v>Construcții 5</c:v>
                </c:pt>
              </c:strCache>
            </c:strRef>
          </c:cat>
          <c:val>
            <c:numRef>
              <c:f>Лист1!$B$2:$B$13</c:f>
              <c:numCache>
                <c:formatCode>General</c:formatCode>
                <c:ptCount val="12"/>
                <c:pt idx="0">
                  <c:v>812</c:v>
                </c:pt>
                <c:pt idx="1">
                  <c:v>40</c:v>
                </c:pt>
                <c:pt idx="2">
                  <c:v>156</c:v>
                </c:pt>
                <c:pt idx="3">
                  <c:v>95</c:v>
                </c:pt>
                <c:pt idx="4">
                  <c:v>9</c:v>
                </c:pt>
                <c:pt idx="5">
                  <c:v>4</c:v>
                </c:pt>
                <c:pt idx="6">
                  <c:v>30</c:v>
                </c:pt>
                <c:pt idx="7">
                  <c:v>22</c:v>
                </c:pt>
                <c:pt idx="8">
                  <c:v>98</c:v>
                </c:pt>
                <c:pt idx="9">
                  <c:v>11</c:v>
                </c:pt>
                <c:pt idx="10">
                  <c:v>25</c:v>
                </c:pt>
                <c:pt idx="11">
                  <c:v>5</c:v>
                </c:pt>
              </c:numCache>
            </c:numRef>
          </c:val>
          <c:extLst>
            <c:ext xmlns:c16="http://schemas.microsoft.com/office/drawing/2014/chart" uri="{C3380CC4-5D6E-409C-BE32-E72D297353CC}">
              <c16:uniqueId val="{00000000-06C1-48B8-BC09-BD312E239E31}"/>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D1E7905-73C6-4BF7-A3BF-55925F92E257}" type="datetimeFigureOut">
              <a:rPr lang="ru-RU" smtClean="0"/>
              <a:t>27.02.2018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3657297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1E7905-73C6-4BF7-A3BF-55925F92E257}" type="datetimeFigureOut">
              <a:rPr lang="ru-RU" smtClean="0"/>
              <a:t>27.02.2018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179906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1E7905-73C6-4BF7-A3BF-55925F92E257}" type="datetimeFigureOut">
              <a:rPr lang="ru-RU" smtClean="0"/>
              <a:t>27.02.2018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31353C-C878-4761-B742-A98ACC5629A3}"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08785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1E7905-73C6-4BF7-A3BF-55925F92E257}" type="datetimeFigureOut">
              <a:rPr lang="ru-RU" smtClean="0"/>
              <a:t>27.02.2018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370233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1E7905-73C6-4BF7-A3BF-55925F92E257}" type="datetimeFigureOut">
              <a:rPr lang="ru-RU" smtClean="0"/>
              <a:t>27.02.2018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31353C-C878-4761-B742-A98ACC5629A3}"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35436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1E7905-73C6-4BF7-A3BF-55925F92E257}" type="datetimeFigureOut">
              <a:rPr lang="ru-RU" smtClean="0"/>
              <a:t>27.02.2018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295610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D1E7905-73C6-4BF7-A3BF-55925F92E257}" type="datetimeFigureOut">
              <a:rPr lang="ru-RU" smtClean="0"/>
              <a:t>27.02.2018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1202991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D1E7905-73C6-4BF7-A3BF-55925F92E257}" type="datetimeFigureOut">
              <a:rPr lang="ru-RU" smtClean="0"/>
              <a:t>27.02.2018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356274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D1E7905-73C6-4BF7-A3BF-55925F92E257}" type="datetimeFigureOut">
              <a:rPr lang="ru-RU" smtClean="0"/>
              <a:t>27.02.2018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396825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1E7905-73C6-4BF7-A3BF-55925F92E257}" type="datetimeFigureOut">
              <a:rPr lang="ru-RU" smtClean="0"/>
              <a:t>27.02.2018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1721389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D1E7905-73C6-4BF7-A3BF-55925F92E257}" type="datetimeFigureOut">
              <a:rPr lang="ru-RU" smtClean="0"/>
              <a:t>27.02.2018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95666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D1E7905-73C6-4BF7-A3BF-55925F92E257}" type="datetimeFigureOut">
              <a:rPr lang="ru-RU" smtClean="0"/>
              <a:t>27.02.2018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204359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D1E7905-73C6-4BF7-A3BF-55925F92E257}" type="datetimeFigureOut">
              <a:rPr lang="ru-RU" smtClean="0"/>
              <a:t>27.02.2018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357354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1E7905-73C6-4BF7-A3BF-55925F92E257}" type="datetimeFigureOut">
              <a:rPr lang="ru-RU" smtClean="0"/>
              <a:t>27.02.2018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1417873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D1E7905-73C6-4BF7-A3BF-55925F92E257}" type="datetimeFigureOut">
              <a:rPr lang="ru-RU" smtClean="0"/>
              <a:t>27.02.2018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77651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D1E7905-73C6-4BF7-A3BF-55925F92E257}" type="datetimeFigureOut">
              <a:rPr lang="ru-RU" smtClean="0"/>
              <a:t>27.02.2018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231353C-C878-4761-B742-A98ACC5629A3}" type="slidenum">
              <a:rPr lang="ru-RU" smtClean="0"/>
              <a:t>‹#›</a:t>
            </a:fld>
            <a:endParaRPr lang="ru-RU"/>
          </a:p>
        </p:txBody>
      </p:sp>
    </p:spTree>
    <p:extLst>
      <p:ext uri="{BB962C8B-B14F-4D97-AF65-F5344CB8AC3E}">
        <p14:creationId xmlns:p14="http://schemas.microsoft.com/office/powerpoint/2010/main" val="661165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1E7905-73C6-4BF7-A3BF-55925F92E257}" type="datetimeFigureOut">
              <a:rPr lang="ru-RU" smtClean="0"/>
              <a:t>27.02.2018</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231353C-C878-4761-B742-A98ACC5629A3}" type="slidenum">
              <a:rPr lang="ru-RU" smtClean="0"/>
              <a:t>‹#›</a:t>
            </a:fld>
            <a:endParaRPr lang="ru-RU"/>
          </a:p>
        </p:txBody>
      </p:sp>
    </p:spTree>
    <p:extLst>
      <p:ext uri="{BB962C8B-B14F-4D97-AF65-F5344CB8AC3E}">
        <p14:creationId xmlns:p14="http://schemas.microsoft.com/office/powerpoint/2010/main" val="35698689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jp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3791160"/>
          </a:xfrm>
        </p:spPr>
        <p:txBody>
          <a:bodyPr>
            <a:normAutofit fontScale="90000"/>
          </a:bodyPr>
          <a:lstStyle/>
          <a:p>
            <a:r>
              <a:rPr lang="ro-RO" sz="4400" b="1" dirty="0">
                <a:latin typeface="Arial Black" panose="020B0A04020102020204" pitchFamily="34" charset="0"/>
              </a:rPr>
              <a:t>RAPORT </a:t>
            </a:r>
            <a:r>
              <a:rPr lang="ru-RU" sz="4400" dirty="0">
                <a:latin typeface="Arial Black" panose="020B0A04020102020204" pitchFamily="34" charset="0"/>
              </a:rPr>
              <a:t/>
            </a:r>
            <a:br>
              <a:rPr lang="ru-RU" sz="4400" dirty="0">
                <a:latin typeface="Arial Black" panose="020B0A04020102020204" pitchFamily="34" charset="0"/>
              </a:rPr>
            </a:br>
            <a:r>
              <a:rPr lang="ro-RO" sz="4400" b="1" dirty="0">
                <a:latin typeface="Arial Black" panose="020B0A04020102020204" pitchFamily="34" charset="0"/>
              </a:rPr>
              <a:t>PRIVIND ACTIVITATEA PRIMĂRIEI </a:t>
            </a:r>
            <a:r>
              <a:rPr lang="ro-RO" sz="4400" b="1" dirty="0" smtClean="0">
                <a:latin typeface="Arial Black" panose="020B0A04020102020204" pitchFamily="34" charset="0"/>
              </a:rPr>
              <a:t>MUNICIPIULUI </a:t>
            </a:r>
            <a:r>
              <a:rPr lang="ro-RO" sz="4400" b="1" dirty="0">
                <a:latin typeface="Arial Black" panose="020B0A04020102020204" pitchFamily="34" charset="0"/>
              </a:rPr>
              <a:t>SOROCA PENTRU </a:t>
            </a:r>
            <a:r>
              <a:rPr lang="ro-RO" sz="4400" b="1" dirty="0" smtClean="0">
                <a:latin typeface="Arial Black" panose="020B0A04020102020204" pitchFamily="34" charset="0"/>
              </a:rPr>
              <a:t/>
            </a:r>
            <a:br>
              <a:rPr lang="ro-RO" sz="4400" b="1" dirty="0" smtClean="0">
                <a:latin typeface="Arial Black" panose="020B0A04020102020204" pitchFamily="34" charset="0"/>
              </a:rPr>
            </a:br>
            <a:r>
              <a:rPr lang="ro-RO" sz="4400" b="1" dirty="0" smtClean="0">
                <a:latin typeface="Arial Black" panose="020B0A04020102020204" pitchFamily="34" charset="0"/>
              </a:rPr>
              <a:t>ANUL 2017</a:t>
            </a:r>
            <a:r>
              <a:rPr lang="ru-RU" sz="4400" dirty="0">
                <a:latin typeface="Arial Black" panose="020B0A04020102020204" pitchFamily="34" charset="0"/>
              </a:rPr>
              <a:t/>
            </a:r>
            <a:br>
              <a:rPr lang="ru-RU" sz="4400" dirty="0">
                <a:latin typeface="Arial Black" panose="020B0A04020102020204" pitchFamily="34" charset="0"/>
              </a:rPr>
            </a:br>
            <a:endParaRPr lang="ru-RU" sz="4400" dirty="0">
              <a:latin typeface="Arial Black" panose="020B0A04020102020204" pitchFamily="34" charset="0"/>
            </a:endParaRPr>
          </a:p>
        </p:txBody>
      </p:sp>
      <p:sp>
        <p:nvSpPr>
          <p:cNvPr id="3" name="Подзаголовок 2"/>
          <p:cNvSpPr>
            <a:spLocks noGrp="1"/>
          </p:cNvSpPr>
          <p:nvPr>
            <p:ph type="subTitle" idx="1"/>
          </p:nvPr>
        </p:nvSpPr>
        <p:spPr>
          <a:xfrm>
            <a:off x="1432193" y="5629618"/>
            <a:ext cx="9059537" cy="806986"/>
          </a:xfrm>
        </p:spPr>
        <p:txBody>
          <a:bodyPr/>
          <a:lstStyle/>
          <a:p>
            <a:r>
              <a:rPr lang="ro-MD" dirty="0" smtClean="0">
                <a:solidFill>
                  <a:schemeClr val="tx2">
                    <a:lumMod val="60000"/>
                    <a:lumOff val="40000"/>
                  </a:schemeClr>
                </a:solidFill>
                <a:latin typeface="Arial Black" panose="020B0A04020102020204" pitchFamily="34" charset="0"/>
              </a:rPr>
              <a:t>VICTOR SĂU – PRIMARUL MUNICIPIULUI SOROCA</a:t>
            </a:r>
            <a:endParaRPr lang="ru-RU" dirty="0">
              <a:solidFill>
                <a:schemeClr val="tx2">
                  <a:lumMod val="60000"/>
                  <a:lumOff val="40000"/>
                </a:schemeClr>
              </a:solidFill>
              <a:latin typeface="Arial Black" panose="020B0A04020102020204" pitchFamily="34"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31" y="94811"/>
            <a:ext cx="3625624" cy="1339009"/>
          </a:xfrm>
          <a:prstGeom prst="rect">
            <a:avLst/>
          </a:prstGeom>
        </p:spPr>
      </p:pic>
    </p:spTree>
    <p:extLst>
      <p:ext uri="{BB962C8B-B14F-4D97-AF65-F5344CB8AC3E}">
        <p14:creationId xmlns:p14="http://schemas.microsoft.com/office/powerpoint/2010/main" val="663741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48979" y="988674"/>
            <a:ext cx="4184650" cy="2789085"/>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15233" y="3117196"/>
            <a:ext cx="4186237" cy="2790143"/>
          </a:xfrm>
        </p:spPr>
      </p:pic>
    </p:spTree>
    <p:extLst>
      <p:ext uri="{BB962C8B-B14F-4D97-AF65-F5344CB8AC3E}">
        <p14:creationId xmlns:p14="http://schemas.microsoft.com/office/powerpoint/2010/main" val="1305960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087852" y="3489783"/>
            <a:ext cx="4186237" cy="2790824"/>
          </a:xfrm>
        </p:spPr>
      </p:pic>
      <p:pic>
        <p:nvPicPr>
          <p:cNvPr id="12" name="Объект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03202" y="909338"/>
            <a:ext cx="4184650" cy="2789766"/>
          </a:xfrm>
        </p:spPr>
      </p:pic>
    </p:spTree>
    <p:extLst>
      <p:ext uri="{BB962C8B-B14F-4D97-AF65-F5344CB8AC3E}">
        <p14:creationId xmlns:p14="http://schemas.microsoft.com/office/powerpoint/2010/main" val="4151994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dirty="0" smtClean="0">
                <a:latin typeface="Arial Black" panose="020B0A04020102020204" pitchFamily="34" charset="0"/>
              </a:rPr>
              <a:t>Str. </a:t>
            </a:r>
            <a:r>
              <a:rPr lang="ro-MD" dirty="0" err="1" smtClean="0">
                <a:latin typeface="Arial Black" panose="020B0A04020102020204" pitchFamily="34" charset="0"/>
              </a:rPr>
              <a:t>Iachir</a:t>
            </a:r>
            <a:endParaRPr lang="ru-RU" dirty="0">
              <a:latin typeface="Arial Black" panose="020B0A04020102020204" pitchFamily="34" charset="0"/>
            </a:endParaRPr>
          </a:p>
        </p:txBody>
      </p:sp>
      <p:pic>
        <p:nvPicPr>
          <p:cNvPr id="16" name="Объект 15"/>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376231" y="1558045"/>
            <a:ext cx="2516486" cy="4507139"/>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747572" y="1558045"/>
            <a:ext cx="2088833" cy="4547122"/>
          </a:xfrm>
        </p:spPr>
      </p:pic>
    </p:spTree>
    <p:extLst>
      <p:ext uri="{BB962C8B-B14F-4D97-AF65-F5344CB8AC3E}">
        <p14:creationId xmlns:p14="http://schemas.microsoft.com/office/powerpoint/2010/main" val="232055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463" y="514936"/>
            <a:ext cx="4183062" cy="2788027"/>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9525" y="3302963"/>
            <a:ext cx="4184650" cy="2789766"/>
          </a:xfrm>
        </p:spPr>
      </p:pic>
    </p:spTree>
    <p:extLst>
      <p:ext uri="{BB962C8B-B14F-4D97-AF65-F5344CB8AC3E}">
        <p14:creationId xmlns:p14="http://schemas.microsoft.com/office/powerpoint/2010/main" val="273861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6463" y="501950"/>
            <a:ext cx="4183062" cy="2788708"/>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3290658"/>
            <a:ext cx="4184650" cy="2789085"/>
          </a:xfrm>
        </p:spPr>
      </p:pic>
    </p:spTree>
    <p:extLst>
      <p:ext uri="{BB962C8B-B14F-4D97-AF65-F5344CB8AC3E}">
        <p14:creationId xmlns:p14="http://schemas.microsoft.com/office/powerpoint/2010/main" val="1039001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831221" y="3533558"/>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6571" y="744473"/>
            <a:ext cx="4184650" cy="2789085"/>
          </a:xfrm>
        </p:spPr>
      </p:pic>
    </p:spTree>
    <p:extLst>
      <p:ext uri="{BB962C8B-B14F-4D97-AF65-F5344CB8AC3E}">
        <p14:creationId xmlns:p14="http://schemas.microsoft.com/office/powerpoint/2010/main" val="3264786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3836" y="1349833"/>
            <a:ext cx="5080810" cy="381060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09845" y="1349833"/>
            <a:ext cx="2570598" cy="4604058"/>
          </a:xfrm>
        </p:spPr>
      </p:pic>
    </p:spTree>
    <p:extLst>
      <p:ext uri="{BB962C8B-B14F-4D97-AF65-F5344CB8AC3E}">
        <p14:creationId xmlns:p14="http://schemas.microsoft.com/office/powerpoint/2010/main" val="407063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85826" y="951684"/>
            <a:ext cx="2842107" cy="5090342"/>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33375" y="951684"/>
            <a:ext cx="2719107" cy="5090342"/>
          </a:xfrm>
        </p:spPr>
      </p:pic>
    </p:spTree>
    <p:extLst>
      <p:ext uri="{BB962C8B-B14F-4D97-AF65-F5344CB8AC3E}">
        <p14:creationId xmlns:p14="http://schemas.microsoft.com/office/powerpoint/2010/main" val="2141822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6463" y="624764"/>
            <a:ext cx="4183062" cy="2788708"/>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3413472"/>
            <a:ext cx="4184650" cy="2789766"/>
          </a:xfrm>
        </p:spPr>
      </p:pic>
    </p:spTree>
    <p:extLst>
      <p:ext uri="{BB962C8B-B14F-4D97-AF65-F5344CB8AC3E}">
        <p14:creationId xmlns:p14="http://schemas.microsoft.com/office/powerpoint/2010/main" val="68800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346480" y="3167627"/>
            <a:ext cx="4806228" cy="3204152"/>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5207" y="484743"/>
            <a:ext cx="4769572" cy="2682884"/>
          </a:xfrm>
        </p:spPr>
      </p:pic>
    </p:spTree>
    <p:extLst>
      <p:ext uri="{BB962C8B-B14F-4D97-AF65-F5344CB8AC3E}">
        <p14:creationId xmlns:p14="http://schemas.microsoft.com/office/powerpoint/2010/main" val="395484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13855" y="1355076"/>
            <a:ext cx="3515212" cy="468695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26311" y="1355076"/>
            <a:ext cx="3515211" cy="4686949"/>
          </a:xfrm>
        </p:spPr>
      </p:pic>
    </p:spTree>
    <p:extLst>
      <p:ext uri="{BB962C8B-B14F-4D97-AF65-F5344CB8AC3E}">
        <p14:creationId xmlns:p14="http://schemas.microsoft.com/office/powerpoint/2010/main" val="37248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99105" y="1070561"/>
            <a:ext cx="4184650" cy="2789085"/>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56176" y="3103549"/>
            <a:ext cx="4186237" cy="2790143"/>
          </a:xfrm>
        </p:spPr>
      </p:pic>
    </p:spTree>
    <p:extLst>
      <p:ext uri="{BB962C8B-B14F-4D97-AF65-F5344CB8AC3E}">
        <p14:creationId xmlns:p14="http://schemas.microsoft.com/office/powerpoint/2010/main" val="3238736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2323" y="2280492"/>
            <a:ext cx="4257240" cy="4257240"/>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9563" y="616945"/>
            <a:ext cx="4045304" cy="4045304"/>
          </a:xfrm>
        </p:spPr>
      </p:pic>
    </p:spTree>
    <p:extLst>
      <p:ext uri="{BB962C8B-B14F-4D97-AF65-F5344CB8AC3E}">
        <p14:creationId xmlns:p14="http://schemas.microsoft.com/office/powerpoint/2010/main" val="575275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463" y="729363"/>
            <a:ext cx="4183062" cy="2777814"/>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3507177"/>
            <a:ext cx="4184650" cy="2785110"/>
          </a:xfrm>
        </p:spPr>
      </p:pic>
    </p:spTree>
    <p:extLst>
      <p:ext uri="{BB962C8B-B14F-4D97-AF65-F5344CB8AC3E}">
        <p14:creationId xmlns:p14="http://schemas.microsoft.com/office/powerpoint/2010/main" val="1599221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o-MD" cap="all" dirty="0" smtClean="0">
                <a:latin typeface="Arial Black" panose="020B0A04020102020204" pitchFamily="34" charset="0"/>
              </a:rPr>
              <a:t>Lucrări de reparații curente             în instituțiile preșcolare</a:t>
            </a:r>
            <a:endParaRPr lang="ru-RU" cap="all" dirty="0">
              <a:latin typeface="Arial Black" panose="020B0A04020102020204" pitchFamily="34"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119977054"/>
              </p:ext>
            </p:extLst>
          </p:nvPr>
        </p:nvGraphicFramePr>
        <p:xfrm>
          <a:off x="677334" y="1806763"/>
          <a:ext cx="8596311" cy="4573509"/>
        </p:xfrm>
        <a:graphic>
          <a:graphicData uri="http://schemas.openxmlformats.org/drawingml/2006/table">
            <a:tbl>
              <a:tblPr firstRow="1" bandRow="1">
                <a:tableStyleId>{21E4AEA4-8DFA-4A89-87EB-49C32662AFE0}</a:tableStyleId>
              </a:tblPr>
              <a:tblGrid>
                <a:gridCol w="2865437">
                  <a:extLst>
                    <a:ext uri="{9D8B030D-6E8A-4147-A177-3AD203B41FA5}">
                      <a16:colId xmlns:a16="http://schemas.microsoft.com/office/drawing/2014/main" val="1657194945"/>
                    </a:ext>
                  </a:extLst>
                </a:gridCol>
                <a:gridCol w="2865437">
                  <a:extLst>
                    <a:ext uri="{9D8B030D-6E8A-4147-A177-3AD203B41FA5}">
                      <a16:colId xmlns:a16="http://schemas.microsoft.com/office/drawing/2014/main" val="2411920158"/>
                    </a:ext>
                  </a:extLst>
                </a:gridCol>
                <a:gridCol w="2865437">
                  <a:extLst>
                    <a:ext uri="{9D8B030D-6E8A-4147-A177-3AD203B41FA5}">
                      <a16:colId xmlns:a16="http://schemas.microsoft.com/office/drawing/2014/main" val="555388042"/>
                    </a:ext>
                  </a:extLst>
                </a:gridCol>
              </a:tblGrid>
              <a:tr h="623504">
                <a:tc>
                  <a:txBody>
                    <a:bodyPr/>
                    <a:lstStyle/>
                    <a:p>
                      <a:pPr algn="ctr"/>
                      <a:r>
                        <a:rPr lang="ro-MD" dirty="0" smtClean="0"/>
                        <a:t>Instituția</a:t>
                      </a:r>
                      <a:endParaRPr lang="ru-RU" dirty="0">
                        <a:latin typeface="Arial Black" panose="020B0A04020102020204" pitchFamily="34" charset="0"/>
                      </a:endParaRPr>
                    </a:p>
                  </a:txBody>
                  <a:tcPr anchor="ctr"/>
                </a:tc>
                <a:tc>
                  <a:txBody>
                    <a:bodyPr/>
                    <a:lstStyle/>
                    <a:p>
                      <a:pPr algn="ctr"/>
                      <a:r>
                        <a:rPr lang="ro-MD" dirty="0" smtClean="0"/>
                        <a:t>Lucrări </a:t>
                      </a:r>
                    </a:p>
                    <a:p>
                      <a:pPr algn="ctr"/>
                      <a:r>
                        <a:rPr lang="ro-MD" dirty="0" smtClean="0"/>
                        <a:t>(lei)</a:t>
                      </a:r>
                      <a:endParaRPr lang="ru-RU" dirty="0">
                        <a:latin typeface="Arial Black" panose="020B0A04020102020204" pitchFamily="34" charset="0"/>
                      </a:endParaRPr>
                    </a:p>
                  </a:txBody>
                  <a:tcPr/>
                </a:tc>
                <a:tc>
                  <a:txBody>
                    <a:bodyPr/>
                    <a:lstStyle/>
                    <a:p>
                      <a:pPr algn="ctr"/>
                      <a:r>
                        <a:rPr lang="ro-MD" dirty="0" smtClean="0"/>
                        <a:t>Materiale de construcție (lei)</a:t>
                      </a:r>
                      <a:endParaRPr lang="ru-RU" dirty="0">
                        <a:latin typeface="Arial Black" panose="020B0A04020102020204" pitchFamily="34" charset="0"/>
                      </a:endParaRPr>
                    </a:p>
                  </a:txBody>
                  <a:tcPr/>
                </a:tc>
                <a:extLst>
                  <a:ext uri="{0D108BD9-81ED-4DB2-BD59-A6C34878D82A}">
                    <a16:rowId xmlns:a16="http://schemas.microsoft.com/office/drawing/2014/main" val="1866859824"/>
                  </a:ext>
                </a:extLst>
              </a:tr>
              <a:tr h="361237">
                <a:tc>
                  <a:txBody>
                    <a:bodyPr/>
                    <a:lstStyle/>
                    <a:p>
                      <a:pPr algn="l">
                        <a:spcAft>
                          <a:spcPts val="0"/>
                        </a:spcAft>
                      </a:pPr>
                      <a:r>
                        <a:rPr lang="ro-RO" sz="1800" b="1" dirty="0" err="1">
                          <a:effectLst/>
                          <a:latin typeface="+mn-lt"/>
                        </a:rPr>
                        <a:t>Grădiniţa</a:t>
                      </a:r>
                      <a:r>
                        <a:rPr lang="ro-RO" sz="1800" b="1" dirty="0">
                          <a:effectLst/>
                          <a:latin typeface="+mn-lt"/>
                        </a:rPr>
                        <a:t> nr. 1</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40800</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a:effectLst/>
                          <a:latin typeface="+mn-lt"/>
                        </a:rPr>
                        <a:t>-</a:t>
                      </a:r>
                      <a:endParaRPr lang="ru-RU" sz="1800" b="1">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660013092"/>
                  </a:ext>
                </a:extLst>
              </a:tr>
              <a:tr h="361237">
                <a:tc>
                  <a:txBody>
                    <a:bodyPr/>
                    <a:lstStyle/>
                    <a:p>
                      <a:pPr algn="l">
                        <a:spcAft>
                          <a:spcPts val="0"/>
                        </a:spcAft>
                      </a:pPr>
                      <a:r>
                        <a:rPr lang="ro-RO" sz="1800" b="1" dirty="0" err="1">
                          <a:effectLst/>
                          <a:latin typeface="+mn-lt"/>
                        </a:rPr>
                        <a:t>Grădiniţa</a:t>
                      </a:r>
                      <a:r>
                        <a:rPr lang="ro-RO" sz="1800" b="1" dirty="0">
                          <a:effectLst/>
                          <a:latin typeface="+mn-lt"/>
                        </a:rPr>
                        <a:t> nr. 5</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66000 </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a:effectLst/>
                          <a:latin typeface="+mn-lt"/>
                        </a:rPr>
                        <a:t>6000</a:t>
                      </a:r>
                      <a:endParaRPr lang="ru-RU" sz="1800" b="1">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47191223"/>
                  </a:ext>
                </a:extLst>
              </a:tr>
              <a:tr h="312013">
                <a:tc>
                  <a:txBody>
                    <a:bodyPr/>
                    <a:lstStyle/>
                    <a:p>
                      <a:pPr algn="l">
                        <a:spcAft>
                          <a:spcPts val="0"/>
                        </a:spcAft>
                      </a:pPr>
                      <a:r>
                        <a:rPr lang="ro-RO" sz="1800" b="1" dirty="0" err="1">
                          <a:effectLst/>
                          <a:latin typeface="+mn-lt"/>
                        </a:rPr>
                        <a:t>Grădiniţa</a:t>
                      </a:r>
                      <a:r>
                        <a:rPr lang="ro-RO" sz="1800" b="1" dirty="0">
                          <a:effectLst/>
                          <a:latin typeface="+mn-lt"/>
                        </a:rPr>
                        <a:t> nr. 6</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81400</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a:effectLst/>
                          <a:latin typeface="+mn-lt"/>
                        </a:rPr>
                        <a:t>42000 + 54800 proiect</a:t>
                      </a:r>
                      <a:endParaRPr lang="ru-RU" sz="1800" b="1">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4164903288"/>
                  </a:ext>
                </a:extLst>
              </a:tr>
              <a:tr h="361237">
                <a:tc>
                  <a:txBody>
                    <a:bodyPr/>
                    <a:lstStyle/>
                    <a:p>
                      <a:pPr algn="l">
                        <a:spcAft>
                          <a:spcPts val="0"/>
                        </a:spcAft>
                      </a:pPr>
                      <a:r>
                        <a:rPr lang="ro-RO" sz="1800" b="1" dirty="0" err="1">
                          <a:effectLst/>
                          <a:latin typeface="+mn-lt"/>
                        </a:rPr>
                        <a:t>Grădiniţa</a:t>
                      </a:r>
                      <a:r>
                        <a:rPr lang="ro-RO" sz="1800" b="1" dirty="0">
                          <a:effectLst/>
                          <a:latin typeface="+mn-lt"/>
                        </a:rPr>
                        <a:t> nr. 7</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111200</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59000</a:t>
                      </a:r>
                      <a:endParaRPr lang="ru-RU" sz="1800" b="1"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421572323"/>
                  </a:ext>
                </a:extLst>
              </a:tr>
              <a:tr h="361237">
                <a:tc>
                  <a:txBody>
                    <a:bodyPr/>
                    <a:lstStyle/>
                    <a:p>
                      <a:pPr algn="l">
                        <a:spcAft>
                          <a:spcPts val="0"/>
                        </a:spcAft>
                      </a:pPr>
                      <a:r>
                        <a:rPr lang="ro-RO" sz="1800" b="1" dirty="0" err="1">
                          <a:effectLst/>
                          <a:latin typeface="+mn-lt"/>
                        </a:rPr>
                        <a:t>Grădiniţa</a:t>
                      </a:r>
                      <a:r>
                        <a:rPr lang="ro-RO" sz="1800" b="1" dirty="0">
                          <a:effectLst/>
                          <a:latin typeface="+mn-lt"/>
                        </a:rPr>
                        <a:t> nr. 12</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49000</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37000</a:t>
                      </a:r>
                      <a:endParaRPr lang="ru-RU" sz="1800" b="1"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310931140"/>
                  </a:ext>
                </a:extLst>
              </a:tr>
              <a:tr h="361237">
                <a:tc>
                  <a:txBody>
                    <a:bodyPr/>
                    <a:lstStyle/>
                    <a:p>
                      <a:pPr algn="l">
                        <a:spcAft>
                          <a:spcPts val="0"/>
                        </a:spcAft>
                      </a:pPr>
                      <a:r>
                        <a:rPr lang="ro-RO" sz="1800" b="1" dirty="0" err="1">
                          <a:effectLst/>
                          <a:latin typeface="+mn-lt"/>
                        </a:rPr>
                        <a:t>Grădiniţa</a:t>
                      </a:r>
                      <a:r>
                        <a:rPr lang="ro-RO" sz="1800" b="1" dirty="0">
                          <a:effectLst/>
                          <a:latin typeface="+mn-lt"/>
                        </a:rPr>
                        <a:t> nr. 13</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75000</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a:effectLst/>
                          <a:latin typeface="+mn-lt"/>
                        </a:rPr>
                        <a:t>9000</a:t>
                      </a:r>
                      <a:endParaRPr lang="ru-RU" sz="1800" b="1">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688554037"/>
                  </a:ext>
                </a:extLst>
              </a:tr>
              <a:tr h="361237">
                <a:tc>
                  <a:txBody>
                    <a:bodyPr/>
                    <a:lstStyle/>
                    <a:p>
                      <a:pPr algn="l">
                        <a:spcAft>
                          <a:spcPts val="0"/>
                        </a:spcAft>
                      </a:pPr>
                      <a:r>
                        <a:rPr lang="ro-RO" sz="1800" b="1" dirty="0" err="1">
                          <a:effectLst/>
                          <a:latin typeface="+mn-lt"/>
                        </a:rPr>
                        <a:t>Grădiniţa</a:t>
                      </a:r>
                      <a:r>
                        <a:rPr lang="ro-RO" sz="1800" b="1" dirty="0">
                          <a:effectLst/>
                          <a:latin typeface="+mn-lt"/>
                        </a:rPr>
                        <a:t> nr. 15</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164900</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80000</a:t>
                      </a:r>
                      <a:endParaRPr lang="ru-RU" sz="1800" b="1"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226777148"/>
                  </a:ext>
                </a:extLst>
              </a:tr>
              <a:tr h="361237">
                <a:tc>
                  <a:txBody>
                    <a:bodyPr/>
                    <a:lstStyle/>
                    <a:p>
                      <a:pPr algn="l">
                        <a:spcAft>
                          <a:spcPts val="0"/>
                        </a:spcAft>
                      </a:pPr>
                      <a:r>
                        <a:rPr lang="ro-RO" sz="1800" b="1" dirty="0" err="1">
                          <a:effectLst/>
                          <a:latin typeface="+mn-lt"/>
                        </a:rPr>
                        <a:t>Grădiniţa</a:t>
                      </a:r>
                      <a:r>
                        <a:rPr lang="ro-RO" sz="1800" b="1" dirty="0">
                          <a:effectLst/>
                          <a:latin typeface="+mn-lt"/>
                        </a:rPr>
                        <a:t> nr. 16</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a:effectLst/>
                          <a:latin typeface="+mn-lt"/>
                        </a:rPr>
                        <a:t>68000</a:t>
                      </a:r>
                      <a:endParaRPr lang="ru-RU" sz="1800" b="1">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156000</a:t>
                      </a:r>
                      <a:endParaRPr lang="ru-RU" sz="1800" b="1"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4170365344"/>
                  </a:ext>
                </a:extLst>
              </a:tr>
              <a:tr h="361237">
                <a:tc>
                  <a:txBody>
                    <a:bodyPr/>
                    <a:lstStyle/>
                    <a:p>
                      <a:pPr algn="l">
                        <a:spcAft>
                          <a:spcPts val="0"/>
                        </a:spcAft>
                      </a:pPr>
                      <a:r>
                        <a:rPr lang="ro-RO" sz="1800" b="1" dirty="0" err="1">
                          <a:effectLst/>
                          <a:latin typeface="+mn-lt"/>
                        </a:rPr>
                        <a:t>Grădiniţa</a:t>
                      </a:r>
                      <a:r>
                        <a:rPr lang="ro-RO" sz="1800" b="1" dirty="0">
                          <a:effectLst/>
                          <a:latin typeface="+mn-lt"/>
                        </a:rPr>
                        <a:t> nr. 17</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a:effectLst/>
                          <a:latin typeface="+mn-lt"/>
                        </a:rPr>
                        <a:t>126900</a:t>
                      </a:r>
                      <a:endParaRPr lang="ru-RU" sz="1800" b="1">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50000</a:t>
                      </a:r>
                      <a:endParaRPr lang="ru-RU" sz="1800" b="1"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194063451"/>
                  </a:ext>
                </a:extLst>
              </a:tr>
              <a:tr h="361237">
                <a:tc>
                  <a:txBody>
                    <a:bodyPr/>
                    <a:lstStyle/>
                    <a:p>
                      <a:r>
                        <a:rPr lang="ro-MD" b="1" dirty="0" smtClean="0">
                          <a:latin typeface="+mn-lt"/>
                        </a:rPr>
                        <a:t>Total:</a:t>
                      </a:r>
                      <a:endParaRPr lang="ru-RU" b="1" dirty="0">
                        <a:latin typeface="+mn-lt"/>
                      </a:endParaRPr>
                    </a:p>
                  </a:txBody>
                  <a:tcPr/>
                </a:tc>
                <a:tc>
                  <a:txBody>
                    <a:bodyPr/>
                    <a:lstStyle/>
                    <a:p>
                      <a:pPr algn="ctr">
                        <a:spcAft>
                          <a:spcPts val="0"/>
                        </a:spcAft>
                      </a:pPr>
                      <a:r>
                        <a:rPr lang="ro-RO" sz="1800" b="1" dirty="0">
                          <a:effectLst/>
                          <a:latin typeface="+mn-lt"/>
                        </a:rPr>
                        <a:t>783900</a:t>
                      </a:r>
                      <a:endParaRPr lang="ru-RU" sz="1800" b="1"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800" b="1" dirty="0">
                          <a:effectLst/>
                          <a:latin typeface="+mn-lt"/>
                        </a:rPr>
                        <a:t>439000</a:t>
                      </a:r>
                      <a:endParaRPr lang="ru-RU" sz="1800" b="1"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915556993"/>
                  </a:ext>
                </a:extLst>
              </a:tr>
              <a:tr h="361237">
                <a:tc gridSpan="3">
                  <a:txBody>
                    <a:bodyPr/>
                    <a:lstStyle/>
                    <a:p>
                      <a:r>
                        <a:rPr lang="ro-RO" sz="1800" b="1" kern="1200" dirty="0" smtClean="0">
                          <a:effectLst/>
                          <a:latin typeface="+mn-lt"/>
                        </a:rPr>
                        <a:t>Servicii de proiectare a lucrărilor la gr. 6 – 54800 lei</a:t>
                      </a:r>
                      <a:endParaRPr lang="ru-RU" b="1" dirty="0">
                        <a:latin typeface="+mn-lt"/>
                      </a:endParaRPr>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1951799682"/>
                  </a:ext>
                </a:extLst>
              </a:tr>
            </a:tbl>
          </a:graphicData>
        </a:graphic>
      </p:graphicFrame>
    </p:spTree>
    <p:extLst>
      <p:ext uri="{BB962C8B-B14F-4D97-AF65-F5344CB8AC3E}">
        <p14:creationId xmlns:p14="http://schemas.microsoft.com/office/powerpoint/2010/main" val="3177180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599"/>
            <a:ext cx="8596668" cy="1714959"/>
          </a:xfrm>
        </p:spPr>
        <p:txBody>
          <a:bodyPr>
            <a:normAutofit fontScale="90000"/>
          </a:bodyPr>
          <a:lstStyle/>
          <a:p>
            <a:pPr algn="ctr"/>
            <a:r>
              <a:rPr lang="ro-MD" cap="all" dirty="0" smtClean="0">
                <a:latin typeface="Arial Black" panose="020B0A04020102020204" pitchFamily="34" charset="0"/>
              </a:rPr>
              <a:t>Procurarea și renovarea tehnică a echipamentului </a:t>
            </a:r>
            <a:br>
              <a:rPr lang="ro-MD" cap="all" dirty="0" smtClean="0">
                <a:latin typeface="Arial Black" panose="020B0A04020102020204" pitchFamily="34" charset="0"/>
              </a:rPr>
            </a:br>
            <a:r>
              <a:rPr lang="ro-MD" cap="all" dirty="0" smtClean="0">
                <a:latin typeface="Arial Black" panose="020B0A04020102020204" pitchFamily="34" charset="0"/>
              </a:rPr>
              <a:t>în instituțiile preșcolare</a:t>
            </a:r>
            <a:endParaRPr lang="ru-RU" cap="all" dirty="0">
              <a:latin typeface="Arial Black" panose="020B0A04020102020204" pitchFamily="34"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946206631"/>
              </p:ext>
            </p:extLst>
          </p:nvPr>
        </p:nvGraphicFramePr>
        <p:xfrm>
          <a:off x="677863" y="2160588"/>
          <a:ext cx="8596311" cy="4257040"/>
        </p:xfrm>
        <a:graphic>
          <a:graphicData uri="http://schemas.openxmlformats.org/drawingml/2006/table">
            <a:tbl>
              <a:tblPr firstRow="1" bandRow="1">
                <a:tableStyleId>{21E4AEA4-8DFA-4A89-87EB-49C32662AFE0}</a:tableStyleId>
              </a:tblPr>
              <a:tblGrid>
                <a:gridCol w="2865437">
                  <a:extLst>
                    <a:ext uri="{9D8B030D-6E8A-4147-A177-3AD203B41FA5}">
                      <a16:colId xmlns:a16="http://schemas.microsoft.com/office/drawing/2014/main" val="1767864962"/>
                    </a:ext>
                  </a:extLst>
                </a:gridCol>
                <a:gridCol w="2865437">
                  <a:extLst>
                    <a:ext uri="{9D8B030D-6E8A-4147-A177-3AD203B41FA5}">
                      <a16:colId xmlns:a16="http://schemas.microsoft.com/office/drawing/2014/main" val="103664322"/>
                    </a:ext>
                  </a:extLst>
                </a:gridCol>
                <a:gridCol w="2865437">
                  <a:extLst>
                    <a:ext uri="{9D8B030D-6E8A-4147-A177-3AD203B41FA5}">
                      <a16:colId xmlns:a16="http://schemas.microsoft.com/office/drawing/2014/main" val="1490572209"/>
                    </a:ext>
                  </a:extLst>
                </a:gridCol>
              </a:tblGrid>
              <a:tr h="370840">
                <a:tc>
                  <a:txBody>
                    <a:bodyPr/>
                    <a:lstStyle/>
                    <a:p>
                      <a:pPr algn="ctr">
                        <a:spcAft>
                          <a:spcPts val="0"/>
                        </a:spcAft>
                      </a:pPr>
                      <a:r>
                        <a:rPr lang="ro-RO" sz="1800" b="1" dirty="0" err="1">
                          <a:effectLst/>
                        </a:rPr>
                        <a:t>Instituţia</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err="1">
                          <a:effectLst/>
                        </a:rPr>
                        <a:t>Maşini</a:t>
                      </a:r>
                      <a:r>
                        <a:rPr lang="ro-RO" sz="1800" b="1" dirty="0">
                          <a:effectLst/>
                        </a:rPr>
                        <a:t>, utilaj</a:t>
                      </a:r>
                      <a:endParaRPr lang="ru-RU" sz="1800" b="1" dirty="0">
                        <a:effectLst/>
                      </a:endParaRPr>
                    </a:p>
                    <a:p>
                      <a:pPr algn="ctr">
                        <a:spcAft>
                          <a:spcPts val="0"/>
                        </a:spcAft>
                      </a:pPr>
                      <a:r>
                        <a:rPr lang="ro-RO" sz="1800" b="1" dirty="0">
                          <a:effectLst/>
                        </a:rPr>
                        <a:t>(lei)</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Mobilier (lei)</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66638345"/>
                  </a:ext>
                </a:extLst>
              </a:tr>
              <a:tr h="370840">
                <a:tc>
                  <a:txBody>
                    <a:bodyPr/>
                    <a:lstStyle/>
                    <a:p>
                      <a:pPr algn="l">
                        <a:spcAft>
                          <a:spcPts val="0"/>
                        </a:spcAft>
                      </a:pPr>
                      <a:r>
                        <a:rPr lang="ro-RO" sz="1800" b="1" dirty="0" err="1">
                          <a:effectLst/>
                        </a:rPr>
                        <a:t>Grădiniţa</a:t>
                      </a:r>
                      <a:r>
                        <a:rPr lang="ro-RO" sz="1800" b="1" dirty="0">
                          <a:effectLst/>
                        </a:rPr>
                        <a:t> nr. 1</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7800</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a:effectLst/>
                        </a:rPr>
                        <a:t>14000</a:t>
                      </a:r>
                      <a:endParaRPr lang="ru-RU" sz="18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48917584"/>
                  </a:ext>
                </a:extLst>
              </a:tr>
              <a:tr h="370840">
                <a:tc>
                  <a:txBody>
                    <a:bodyPr/>
                    <a:lstStyle/>
                    <a:p>
                      <a:pPr algn="l">
                        <a:spcAft>
                          <a:spcPts val="0"/>
                        </a:spcAft>
                      </a:pPr>
                      <a:r>
                        <a:rPr lang="ro-RO" sz="1800" b="1" dirty="0" err="1">
                          <a:effectLst/>
                        </a:rPr>
                        <a:t>Grădiniţa</a:t>
                      </a:r>
                      <a:r>
                        <a:rPr lang="ro-RO" sz="1800" b="1" dirty="0">
                          <a:effectLst/>
                        </a:rPr>
                        <a:t> nr. 5</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32900</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a:effectLst/>
                        </a:rPr>
                        <a:t>-</a:t>
                      </a:r>
                      <a:endParaRPr lang="ru-RU" sz="18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96160227"/>
                  </a:ext>
                </a:extLst>
              </a:tr>
              <a:tr h="370840">
                <a:tc>
                  <a:txBody>
                    <a:bodyPr/>
                    <a:lstStyle/>
                    <a:p>
                      <a:pPr algn="l">
                        <a:spcAft>
                          <a:spcPts val="0"/>
                        </a:spcAft>
                      </a:pPr>
                      <a:r>
                        <a:rPr lang="ro-RO" sz="1800" b="1" dirty="0" err="1">
                          <a:effectLst/>
                        </a:rPr>
                        <a:t>Grădiniţa</a:t>
                      </a:r>
                      <a:r>
                        <a:rPr lang="ro-RO" sz="1800" b="1" dirty="0">
                          <a:effectLst/>
                        </a:rPr>
                        <a:t> nr. 6</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a:effectLst/>
                        </a:rPr>
                        <a:t>9900</a:t>
                      </a:r>
                      <a:endParaRPr lang="ru-RU"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11900</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08352028"/>
                  </a:ext>
                </a:extLst>
              </a:tr>
              <a:tr h="370840">
                <a:tc>
                  <a:txBody>
                    <a:bodyPr/>
                    <a:lstStyle/>
                    <a:p>
                      <a:pPr algn="l">
                        <a:spcAft>
                          <a:spcPts val="0"/>
                        </a:spcAft>
                      </a:pPr>
                      <a:r>
                        <a:rPr lang="ro-RO" sz="1800" b="1" dirty="0" err="1">
                          <a:effectLst/>
                        </a:rPr>
                        <a:t>Grădiniţa</a:t>
                      </a:r>
                      <a:r>
                        <a:rPr lang="ro-RO" sz="1800" b="1" dirty="0">
                          <a:effectLst/>
                        </a:rPr>
                        <a:t> nr. 7</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5000</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a:effectLst/>
                        </a:rPr>
                        <a:t>-</a:t>
                      </a:r>
                      <a:endParaRPr lang="ru-RU" sz="18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93664796"/>
                  </a:ext>
                </a:extLst>
              </a:tr>
              <a:tr h="370840">
                <a:tc>
                  <a:txBody>
                    <a:bodyPr/>
                    <a:lstStyle/>
                    <a:p>
                      <a:pPr algn="l">
                        <a:spcAft>
                          <a:spcPts val="0"/>
                        </a:spcAft>
                      </a:pPr>
                      <a:r>
                        <a:rPr lang="ro-RO" sz="1800" b="1" dirty="0" err="1">
                          <a:effectLst/>
                        </a:rPr>
                        <a:t>Grădiniţa</a:t>
                      </a:r>
                      <a:r>
                        <a:rPr lang="ro-RO" sz="1800" b="1" dirty="0">
                          <a:effectLst/>
                        </a:rPr>
                        <a:t> nr. 12</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10000</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a:effectLst/>
                        </a:rPr>
                        <a:t>-</a:t>
                      </a:r>
                      <a:endParaRPr lang="ru-RU" sz="18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26423520"/>
                  </a:ext>
                </a:extLst>
              </a:tr>
              <a:tr h="370840">
                <a:tc>
                  <a:txBody>
                    <a:bodyPr/>
                    <a:lstStyle/>
                    <a:p>
                      <a:pPr algn="l">
                        <a:spcAft>
                          <a:spcPts val="0"/>
                        </a:spcAft>
                      </a:pPr>
                      <a:r>
                        <a:rPr lang="ro-RO" sz="1800" b="1" dirty="0" err="1">
                          <a:effectLst/>
                        </a:rPr>
                        <a:t>Grădiniţa</a:t>
                      </a:r>
                      <a:r>
                        <a:rPr lang="ro-RO" sz="1800" b="1" dirty="0">
                          <a:effectLst/>
                        </a:rPr>
                        <a:t> nr. 13</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10400</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a:effectLst/>
                        </a:rPr>
                        <a:t>100400</a:t>
                      </a:r>
                      <a:endParaRPr lang="ru-RU" sz="18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33094937"/>
                  </a:ext>
                </a:extLst>
              </a:tr>
              <a:tr h="370840">
                <a:tc>
                  <a:txBody>
                    <a:bodyPr/>
                    <a:lstStyle/>
                    <a:p>
                      <a:pPr algn="l">
                        <a:spcAft>
                          <a:spcPts val="0"/>
                        </a:spcAft>
                      </a:pPr>
                      <a:r>
                        <a:rPr lang="ro-RO" sz="1800" b="1" dirty="0" err="1">
                          <a:effectLst/>
                        </a:rPr>
                        <a:t>Grădiniţa</a:t>
                      </a:r>
                      <a:r>
                        <a:rPr lang="ro-RO" sz="1800" b="1" dirty="0">
                          <a:effectLst/>
                        </a:rPr>
                        <a:t> nr. 15</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a:effectLst/>
                        </a:rPr>
                        <a:t>14900</a:t>
                      </a:r>
                      <a:endParaRPr lang="ru-RU" sz="18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73533827"/>
                  </a:ext>
                </a:extLst>
              </a:tr>
              <a:tr h="370840">
                <a:tc>
                  <a:txBody>
                    <a:bodyPr/>
                    <a:lstStyle/>
                    <a:p>
                      <a:pPr algn="l">
                        <a:spcAft>
                          <a:spcPts val="0"/>
                        </a:spcAft>
                      </a:pPr>
                      <a:r>
                        <a:rPr lang="ro-RO" sz="1800" b="1" dirty="0" err="1">
                          <a:effectLst/>
                        </a:rPr>
                        <a:t>Grădiniţa</a:t>
                      </a:r>
                      <a:r>
                        <a:rPr lang="ro-RO" sz="1800" b="1" dirty="0">
                          <a:effectLst/>
                        </a:rPr>
                        <a:t> nr. 16</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41000</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33400</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4767895"/>
                  </a:ext>
                </a:extLst>
              </a:tr>
              <a:tr h="370840">
                <a:tc>
                  <a:txBody>
                    <a:bodyPr/>
                    <a:lstStyle/>
                    <a:p>
                      <a:pPr algn="l">
                        <a:spcAft>
                          <a:spcPts val="0"/>
                        </a:spcAft>
                      </a:pPr>
                      <a:r>
                        <a:rPr lang="ro-RO" sz="1800" b="1" dirty="0" err="1">
                          <a:effectLst/>
                        </a:rPr>
                        <a:t>Grădiniţa</a:t>
                      </a:r>
                      <a:r>
                        <a:rPr lang="ro-RO" sz="1800" b="1" dirty="0">
                          <a:effectLst/>
                        </a:rPr>
                        <a:t> nr. 17</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a:effectLst/>
                        </a:rPr>
                        <a:t>127500</a:t>
                      </a:r>
                      <a:endParaRPr lang="ru-RU" sz="18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9689650"/>
                  </a:ext>
                </a:extLst>
              </a:tr>
              <a:tr h="370840">
                <a:tc>
                  <a:txBody>
                    <a:bodyPr/>
                    <a:lstStyle/>
                    <a:p>
                      <a:pPr algn="l">
                        <a:spcAft>
                          <a:spcPts val="0"/>
                        </a:spcAft>
                      </a:pPr>
                      <a:r>
                        <a:rPr lang="ro-RO" sz="1800" b="1" dirty="0">
                          <a:effectLst/>
                        </a:rPr>
                        <a:t>Total:</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244500</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o-RO" sz="1800" b="1" dirty="0">
                          <a:effectLst/>
                        </a:rPr>
                        <a:t>174600</a:t>
                      </a:r>
                      <a:endParaRPr lang="ru-RU" sz="18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82397287"/>
                  </a:ext>
                </a:extLst>
              </a:tr>
            </a:tbl>
          </a:graphicData>
        </a:graphic>
      </p:graphicFrame>
    </p:spTree>
    <p:extLst>
      <p:ext uri="{BB962C8B-B14F-4D97-AF65-F5344CB8AC3E}">
        <p14:creationId xmlns:p14="http://schemas.microsoft.com/office/powerpoint/2010/main" val="93464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cap="all" dirty="0" smtClean="0">
                <a:latin typeface="Arial Black" panose="020B0A04020102020204" pitchFamily="34" charset="0"/>
              </a:rPr>
              <a:t>Stația de salvare pe apă</a:t>
            </a:r>
            <a:endParaRPr lang="ru-RU" cap="all" dirty="0">
              <a:latin typeface="Arial Black" panose="020B0A04020102020204" pitchFamily="34" charset="0"/>
            </a:endParaRPr>
          </a:p>
        </p:txBody>
      </p:sp>
      <p:sp>
        <p:nvSpPr>
          <p:cNvPr id="3" name="Объект 2"/>
          <p:cNvSpPr>
            <a:spLocks noGrp="1"/>
          </p:cNvSpPr>
          <p:nvPr>
            <p:ph idx="1"/>
          </p:nvPr>
        </p:nvSpPr>
        <p:spPr/>
        <p:txBody>
          <a:bodyPr/>
          <a:lstStyle/>
          <a:p>
            <a:pPr algn="just"/>
            <a:r>
              <a:rPr lang="ro-RO" sz="3200" dirty="0"/>
              <a:t>În perioada de vară de către </a:t>
            </a:r>
            <a:r>
              <a:rPr lang="ro-RO" sz="3200" dirty="0" err="1"/>
              <a:t>Staţia</a:t>
            </a:r>
            <a:r>
              <a:rPr lang="ro-RO" sz="3200" dirty="0"/>
              <a:t> </a:t>
            </a:r>
            <a:r>
              <a:rPr lang="ro-RO" sz="3200" dirty="0" smtClean="0"/>
              <a:t>             de </a:t>
            </a:r>
            <a:r>
              <a:rPr lang="ro-RO" sz="3200" dirty="0"/>
              <a:t>salvare pe apă au fost acordate ajutor medical  la 45 persoane, din care 27 copii </a:t>
            </a:r>
            <a:r>
              <a:rPr lang="ro-RO" sz="3200" dirty="0" err="1"/>
              <a:t>şi</a:t>
            </a:r>
            <a:r>
              <a:rPr lang="ro-RO" sz="3200" dirty="0"/>
              <a:t> 18 maturi. Au fost salvate de la </a:t>
            </a:r>
            <a:r>
              <a:rPr lang="ro-RO" sz="3200" dirty="0" smtClean="0"/>
              <a:t>înec              </a:t>
            </a:r>
            <a:r>
              <a:rPr lang="ro-RO" sz="3200" dirty="0"/>
              <a:t>9 persoane</a:t>
            </a:r>
            <a:r>
              <a:rPr lang="ro-RO" dirty="0"/>
              <a:t>.</a:t>
            </a:r>
            <a:endParaRPr lang="ru-RU" dirty="0"/>
          </a:p>
          <a:p>
            <a:endParaRPr lang="ru-RU" dirty="0"/>
          </a:p>
        </p:txBody>
      </p:sp>
    </p:spTree>
    <p:extLst>
      <p:ext uri="{BB962C8B-B14F-4D97-AF65-F5344CB8AC3E}">
        <p14:creationId xmlns:p14="http://schemas.microsoft.com/office/powerpoint/2010/main" val="2247544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cap="all" dirty="0" smtClean="0">
                <a:latin typeface="Arial Black" panose="020B0A04020102020204" pitchFamily="34" charset="0"/>
              </a:rPr>
              <a:t>Administrarea bunurilor</a:t>
            </a:r>
            <a:endParaRPr lang="ru-RU" cap="all" dirty="0">
              <a:latin typeface="Arial Black" panose="020B0A04020102020204" pitchFamily="34" charset="0"/>
            </a:endParaRPr>
          </a:p>
        </p:txBody>
      </p:sp>
      <p:sp>
        <p:nvSpPr>
          <p:cNvPr id="3" name="Объект 2"/>
          <p:cNvSpPr>
            <a:spLocks noGrp="1"/>
          </p:cNvSpPr>
          <p:nvPr>
            <p:ph idx="1"/>
          </p:nvPr>
        </p:nvSpPr>
        <p:spPr>
          <a:xfrm>
            <a:off x="677334" y="2160589"/>
            <a:ext cx="8596668" cy="4284278"/>
          </a:xfrm>
        </p:spPr>
        <p:txBody>
          <a:bodyPr>
            <a:normAutofit lnSpcReduction="10000"/>
          </a:bodyPr>
          <a:lstStyle/>
          <a:p>
            <a:r>
              <a:rPr lang="ro-RO" sz="2400" dirty="0"/>
              <a:t>În anul 2017, încasările impozitului pe bunurile imobiliare au constituit 1293,5 mii lei, </a:t>
            </a:r>
            <a:r>
              <a:rPr lang="ro-RO" sz="2400" dirty="0" err="1"/>
              <a:t>faţă</a:t>
            </a:r>
            <a:r>
              <a:rPr lang="ro-RO" sz="2400" dirty="0"/>
              <a:t> de suma  prevederilor anuale în mărime de 1240,3 mii lei, încasările impozitului pe bunurile imobiliare au fost cu 53,2 mii lei sau cu 4,3 % mai mult, iar comparativ cu anul precedent acestea s-au majorat cu 445,4 mii lei sau cu 54,2 %.</a:t>
            </a:r>
            <a:endParaRPr lang="ru-RU" sz="2400" dirty="0"/>
          </a:p>
          <a:p>
            <a:r>
              <a:rPr lang="ro-RO" sz="2400" dirty="0"/>
              <a:t>   </a:t>
            </a:r>
            <a:r>
              <a:rPr lang="it-IT" sz="2400" dirty="0"/>
              <a:t>Este de menționat faptul că restanța la 01.01.2017 a constituit 312 mii lei. Deci în urma celor menționate putem concluziona că din totalul impozitului pe bunurile imobiliare în mărimea de 1552,3 mii lei (inclusive restanța la 01.01.2017), au fost achitate1293,5 mii lei, ceia ce constituie 83.7 </a:t>
            </a:r>
            <a:r>
              <a:rPr lang="it-IT" sz="2400" dirty="0" smtClean="0"/>
              <a:t>%</a:t>
            </a:r>
            <a:r>
              <a:rPr lang="ro-MD" sz="2400" dirty="0" smtClean="0"/>
              <a:t>.</a:t>
            </a:r>
            <a:endParaRPr lang="ru-RU" sz="2400" dirty="0"/>
          </a:p>
          <a:p>
            <a:endParaRPr lang="ru-RU" dirty="0"/>
          </a:p>
        </p:txBody>
      </p:sp>
    </p:spTree>
    <p:extLst>
      <p:ext uri="{BB962C8B-B14F-4D97-AF65-F5344CB8AC3E}">
        <p14:creationId xmlns:p14="http://schemas.microsoft.com/office/powerpoint/2010/main" val="241373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1035587"/>
            <a:ext cx="8596668" cy="5005776"/>
          </a:xfrm>
        </p:spPr>
        <p:txBody>
          <a:bodyPr>
            <a:normAutofit lnSpcReduction="10000"/>
          </a:bodyPr>
          <a:lstStyle/>
          <a:p>
            <a:pPr algn="just"/>
            <a:r>
              <a:rPr lang="ro-RO" sz="2400" dirty="0">
                <a:ea typeface="Times New Roman" panose="02020603050405020304" pitchFamily="18" charset="0"/>
              </a:rPr>
              <a:t>Pe parcursul anului 2017,conform art.283-284 din titlul VI al Codului fiscal,   contribuabililor le-au fost acordate înlesniri fiscale la plata </a:t>
            </a:r>
            <a:r>
              <a:rPr lang="it-IT" sz="2400" dirty="0">
                <a:ea typeface="Times New Roman" panose="02020603050405020304" pitchFamily="18" charset="0"/>
              </a:rPr>
              <a:t>impozitului pe bunurile imobiliare,</a:t>
            </a:r>
            <a:r>
              <a:rPr lang="ro-RO" sz="2400" dirty="0">
                <a:ea typeface="Times New Roman" panose="02020603050405020304" pitchFamily="18" charset="0"/>
              </a:rPr>
              <a:t> în sumă totală de 159 mii </a:t>
            </a:r>
            <a:r>
              <a:rPr lang="ro-RO" sz="2400" dirty="0" smtClean="0">
                <a:ea typeface="Times New Roman" panose="02020603050405020304" pitchFamily="18" charset="0"/>
              </a:rPr>
              <a:t>lei.</a:t>
            </a:r>
            <a:endParaRPr lang="ro-MD" sz="2400" dirty="0" smtClean="0">
              <a:ea typeface="Times New Roman" panose="02020603050405020304" pitchFamily="18" charset="0"/>
            </a:endParaRPr>
          </a:p>
          <a:p>
            <a:pPr algn="just"/>
            <a:r>
              <a:rPr lang="ro-RO" sz="2400" dirty="0" smtClean="0">
                <a:ea typeface="Times New Roman" panose="02020603050405020304" pitchFamily="18" charset="0"/>
              </a:rPr>
              <a:t>În </a:t>
            </a:r>
            <a:r>
              <a:rPr lang="ro-RO" sz="2400" dirty="0">
                <a:ea typeface="Times New Roman" panose="02020603050405020304" pitchFamily="18" charset="0"/>
              </a:rPr>
              <a:t>această perioadă au fost eliberate 1307 </a:t>
            </a:r>
            <a:r>
              <a:rPr lang="ro-RO" sz="2400" dirty="0" err="1">
                <a:ea typeface="Times New Roman" panose="02020603050405020304" pitchFamily="18" charset="0"/>
              </a:rPr>
              <a:t>înştiinţ</a:t>
            </a:r>
            <a:r>
              <a:rPr lang="ro-RO" sz="2400" dirty="0" err="1">
                <a:ea typeface="Times New Roman" panose="02020603050405020304" pitchFamily="18" charset="0"/>
                <a:cs typeface="Bookman Old Style" panose="02050604050505020204" pitchFamily="18" charset="0"/>
              </a:rPr>
              <a:t>ă</a:t>
            </a:r>
            <a:r>
              <a:rPr lang="ro-RO" sz="2400" dirty="0" err="1">
                <a:ea typeface="Times New Roman" panose="02020603050405020304" pitchFamily="18" charset="0"/>
              </a:rPr>
              <a:t>ri</a:t>
            </a:r>
            <a:r>
              <a:rPr lang="ro-RO" sz="2400" dirty="0">
                <a:ea typeface="Times New Roman" panose="02020603050405020304" pitchFamily="18" charset="0"/>
              </a:rPr>
              <a:t> de </a:t>
            </a:r>
            <a:r>
              <a:rPr lang="ro-RO" sz="2400" dirty="0" err="1">
                <a:ea typeface="Times New Roman" panose="02020603050405020304" pitchFamily="18" charset="0"/>
              </a:rPr>
              <a:t>recepţionare</a:t>
            </a:r>
            <a:r>
              <a:rPr lang="ro-RO" sz="2400" dirty="0">
                <a:ea typeface="Times New Roman" panose="02020603050405020304" pitchFamily="18" charset="0"/>
              </a:rPr>
              <a:t> a notific</a:t>
            </a:r>
            <a:r>
              <a:rPr lang="ro-RO" sz="2400" dirty="0">
                <a:ea typeface="Times New Roman" panose="02020603050405020304" pitchFamily="18" charset="0"/>
                <a:cs typeface="Bookman Old Style" panose="02050604050505020204" pitchFamily="18" charset="0"/>
              </a:rPr>
              <a:t>ă</a:t>
            </a:r>
            <a:r>
              <a:rPr lang="ro-RO" sz="2400" dirty="0">
                <a:ea typeface="Times New Roman" panose="02020603050405020304" pitchFamily="18" charset="0"/>
              </a:rPr>
              <a:t>rii, dintre care: persoane juridice -</a:t>
            </a:r>
            <a:r>
              <a:rPr lang="ro-RO" sz="2400" dirty="0" smtClean="0">
                <a:ea typeface="Times New Roman" panose="02020603050405020304" pitchFamily="18" charset="0"/>
              </a:rPr>
              <a:t>534; </a:t>
            </a:r>
            <a:r>
              <a:rPr lang="ro-RO" sz="2400" dirty="0">
                <a:ea typeface="Times New Roman" panose="02020603050405020304" pitchFamily="18" charset="0"/>
              </a:rPr>
              <a:t>fizice – 773. La primirea notificării privind </a:t>
            </a:r>
            <a:r>
              <a:rPr lang="ro-RO" sz="2400" dirty="0" err="1">
                <a:ea typeface="Times New Roman" panose="02020603050405020304" pitchFamily="18" charset="0"/>
              </a:rPr>
              <a:t>iniţierea</a:t>
            </a:r>
            <a:r>
              <a:rPr lang="ro-RO" sz="2400" dirty="0">
                <a:ea typeface="Times New Roman" panose="02020603050405020304" pitchFamily="18" charset="0"/>
              </a:rPr>
              <a:t> </a:t>
            </a:r>
            <a:r>
              <a:rPr lang="ro-RO" sz="2400" dirty="0" err="1">
                <a:ea typeface="Times New Roman" panose="02020603050405020304" pitchFamily="18" charset="0"/>
              </a:rPr>
              <a:t>activităţii</a:t>
            </a:r>
            <a:r>
              <a:rPr lang="ro-RO" sz="2400" dirty="0">
                <a:ea typeface="Times New Roman" panose="02020603050405020304" pitchFamily="18" charset="0"/>
              </a:rPr>
              <a:t> de </a:t>
            </a:r>
            <a:r>
              <a:rPr lang="ro-RO" sz="2400" dirty="0" err="1">
                <a:ea typeface="Times New Roman" panose="02020603050405020304" pitchFamily="18" charset="0"/>
              </a:rPr>
              <a:t>comerţ</a:t>
            </a:r>
            <a:r>
              <a:rPr lang="ro-RO" sz="2400" dirty="0">
                <a:ea typeface="Times New Roman" panose="02020603050405020304" pitchFamily="18" charset="0"/>
              </a:rPr>
              <a:t> au fost </a:t>
            </a:r>
            <a:r>
              <a:rPr lang="ro-RO" sz="2400" dirty="0">
                <a:ea typeface="Times New Roman" panose="02020603050405020304" pitchFamily="18" charset="0"/>
                <a:cs typeface="Bookman Old Style" panose="02050604050505020204" pitchFamily="18" charset="0"/>
              </a:rPr>
              <a:t>î</a:t>
            </a:r>
            <a:r>
              <a:rPr lang="ro-RO" sz="2400" dirty="0">
                <a:ea typeface="Times New Roman" panose="02020603050405020304" pitchFamily="18" charset="0"/>
              </a:rPr>
              <a:t>ncasate mijloace </a:t>
            </a:r>
            <a:r>
              <a:rPr lang="ro-RO" sz="2400" dirty="0" err="1">
                <a:ea typeface="Times New Roman" panose="02020603050405020304" pitchFamily="18" charset="0"/>
              </a:rPr>
              <a:t>b</a:t>
            </a:r>
            <a:r>
              <a:rPr lang="ro-RO" sz="2400" dirty="0" err="1">
                <a:ea typeface="Times New Roman" panose="02020603050405020304" pitchFamily="18" charset="0"/>
                <a:cs typeface="Bookman Old Style" panose="02050604050505020204" pitchFamily="18" charset="0"/>
              </a:rPr>
              <a:t>ă</a:t>
            </a:r>
            <a:r>
              <a:rPr lang="ro-RO" sz="2400" dirty="0" err="1">
                <a:ea typeface="Times New Roman" panose="02020603050405020304" pitchFamily="18" charset="0"/>
              </a:rPr>
              <a:t>neşti</a:t>
            </a:r>
            <a:r>
              <a:rPr lang="ro-RO" sz="2400" dirty="0">
                <a:ea typeface="Times New Roman" panose="02020603050405020304" pitchFamily="18" charset="0"/>
              </a:rPr>
              <a:t> </a:t>
            </a:r>
            <a:r>
              <a:rPr lang="ro-RO" sz="2400" dirty="0">
                <a:ea typeface="Times New Roman" panose="02020603050405020304" pitchFamily="18" charset="0"/>
                <a:cs typeface="Bookman Old Style" panose="02050604050505020204" pitchFamily="18" charset="0"/>
              </a:rPr>
              <a:t>î</a:t>
            </a:r>
            <a:r>
              <a:rPr lang="ro-RO" sz="2400" dirty="0">
                <a:ea typeface="Times New Roman" panose="02020603050405020304" pitchFamily="18" charset="0"/>
              </a:rPr>
              <a:t>n sum</a:t>
            </a:r>
            <a:r>
              <a:rPr lang="ro-RO" sz="2400" dirty="0">
                <a:ea typeface="Times New Roman" panose="02020603050405020304" pitchFamily="18" charset="0"/>
                <a:cs typeface="Bookman Old Style" panose="02050604050505020204" pitchFamily="18" charset="0"/>
              </a:rPr>
              <a:t>ă</a:t>
            </a:r>
            <a:r>
              <a:rPr lang="ro-RO" sz="2400" dirty="0">
                <a:ea typeface="Times New Roman" panose="02020603050405020304" pitchFamily="18" charset="0"/>
              </a:rPr>
              <a:t> de 130,7 mii </a:t>
            </a:r>
            <a:r>
              <a:rPr lang="ro-RO" sz="2400" dirty="0" smtClean="0">
                <a:ea typeface="Times New Roman" panose="02020603050405020304" pitchFamily="18" charset="0"/>
              </a:rPr>
              <a:t>lei.</a:t>
            </a:r>
            <a:endParaRPr lang="ro-MD" sz="2400" dirty="0" smtClean="0">
              <a:ea typeface="Times New Roman" panose="02020603050405020304" pitchFamily="18" charset="0"/>
            </a:endParaRPr>
          </a:p>
          <a:p>
            <a:pPr algn="just"/>
            <a:r>
              <a:rPr lang="ro-RO" sz="2400" dirty="0" smtClean="0">
                <a:ea typeface="Times New Roman" panose="02020603050405020304" pitchFamily="18" charset="0"/>
              </a:rPr>
              <a:t>Împreună </a:t>
            </a:r>
            <a:r>
              <a:rPr lang="ro-RO" sz="2400" dirty="0">
                <a:ea typeface="Times New Roman" panose="02020603050405020304" pitchFamily="18" charset="0"/>
              </a:rPr>
              <a:t>cu </a:t>
            </a:r>
            <a:r>
              <a:rPr lang="ro-RO" sz="2400" dirty="0" err="1">
                <a:ea typeface="Times New Roman" panose="02020603050405020304" pitchFamily="18" charset="0"/>
              </a:rPr>
              <a:t>specialiştii</a:t>
            </a:r>
            <a:r>
              <a:rPr lang="ro-RO" sz="2400" dirty="0">
                <a:ea typeface="Times New Roman" panose="02020603050405020304" pitchFamily="18" charset="0"/>
              </a:rPr>
              <a:t> de la </a:t>
            </a:r>
            <a:r>
              <a:rPr lang="ro-RO" sz="2400" dirty="0" err="1">
                <a:ea typeface="Times New Roman" panose="02020603050405020304" pitchFamily="18" charset="0"/>
              </a:rPr>
              <a:t>Direcţia</a:t>
            </a:r>
            <a:r>
              <a:rPr lang="ro-RO" sz="2400" dirty="0">
                <a:ea typeface="Times New Roman" panose="02020603050405020304" pitchFamily="18" charset="0"/>
              </a:rPr>
              <a:t> Deservire Fiscal</a:t>
            </a:r>
            <a:r>
              <a:rPr lang="ro-RO" sz="2400" dirty="0">
                <a:ea typeface="Times New Roman" panose="02020603050405020304" pitchFamily="18" charset="0"/>
                <a:cs typeface="Bookman Old Style" panose="02050604050505020204" pitchFamily="18" charset="0"/>
              </a:rPr>
              <a:t>ă</a:t>
            </a:r>
            <a:r>
              <a:rPr lang="ro-RO" sz="2400" dirty="0">
                <a:ea typeface="Times New Roman" panose="02020603050405020304" pitchFamily="18" charset="0"/>
              </a:rPr>
              <a:t> Soroca au fost efectuate controale la </a:t>
            </a:r>
            <a:r>
              <a:rPr lang="ro-RO" sz="2400" dirty="0" err="1">
                <a:ea typeface="Times New Roman" panose="02020603050405020304" pitchFamily="18" charset="0"/>
              </a:rPr>
              <a:t>agenţii</a:t>
            </a:r>
            <a:r>
              <a:rPr lang="ro-RO" sz="2400" dirty="0">
                <a:ea typeface="Times New Roman" panose="02020603050405020304" pitchFamily="18" charset="0"/>
              </a:rPr>
              <a:t> economici cu scopul depist</a:t>
            </a:r>
            <a:r>
              <a:rPr lang="ro-RO" sz="2400" dirty="0">
                <a:ea typeface="Times New Roman" panose="02020603050405020304" pitchFamily="18" charset="0"/>
                <a:cs typeface="Bookman Old Style" panose="02050604050505020204" pitchFamily="18" charset="0"/>
              </a:rPr>
              <a:t>ă</a:t>
            </a:r>
            <a:r>
              <a:rPr lang="ro-RO" sz="2400" dirty="0">
                <a:ea typeface="Times New Roman" panose="02020603050405020304" pitchFamily="18" charset="0"/>
              </a:rPr>
              <a:t>rii </a:t>
            </a:r>
            <a:r>
              <a:rPr lang="ro-RO" sz="2400" dirty="0">
                <a:ea typeface="Times New Roman" panose="02020603050405020304" pitchFamily="18" charset="0"/>
                <a:cs typeface="Bookman Old Style" panose="02050604050505020204" pitchFamily="18" charset="0"/>
              </a:rPr>
              <a:t>î</a:t>
            </a:r>
            <a:r>
              <a:rPr lang="ro-RO" sz="2400" dirty="0">
                <a:ea typeface="Times New Roman" panose="02020603050405020304" pitchFamily="18" charset="0"/>
              </a:rPr>
              <a:t>nc</a:t>
            </a:r>
            <a:r>
              <a:rPr lang="ro-RO" sz="2400" dirty="0">
                <a:ea typeface="Times New Roman" panose="02020603050405020304" pitchFamily="18" charset="0"/>
                <a:cs typeface="Bookman Old Style" panose="02050604050505020204" pitchFamily="18" charset="0"/>
              </a:rPr>
              <a:t>ă</a:t>
            </a:r>
            <a:r>
              <a:rPr lang="ro-RO" sz="2400" dirty="0">
                <a:ea typeface="Times New Roman" panose="02020603050405020304" pitchFamily="18" charset="0"/>
              </a:rPr>
              <a:t>lc</a:t>
            </a:r>
            <a:r>
              <a:rPr lang="ro-RO" sz="2400" dirty="0">
                <a:ea typeface="Times New Roman" panose="02020603050405020304" pitchFamily="18" charset="0"/>
                <a:cs typeface="Bookman Old Style" panose="02050604050505020204" pitchFamily="18" charset="0"/>
              </a:rPr>
              <a:t>ă</a:t>
            </a:r>
            <a:r>
              <a:rPr lang="ro-RO" sz="2400" dirty="0">
                <a:ea typeface="Times New Roman" panose="02020603050405020304" pitchFamily="18" charset="0"/>
              </a:rPr>
              <a:t>rilor de activitate f</a:t>
            </a:r>
            <a:r>
              <a:rPr lang="ro-RO" sz="2400" dirty="0">
                <a:ea typeface="Times New Roman" panose="02020603050405020304" pitchFamily="18" charset="0"/>
                <a:cs typeface="Bookman Old Style" panose="02050604050505020204" pitchFamily="18" charset="0"/>
              </a:rPr>
              <a:t>ă</a:t>
            </a:r>
            <a:r>
              <a:rPr lang="ro-RO" sz="2400" dirty="0">
                <a:ea typeface="Times New Roman" panose="02020603050405020304" pitchFamily="18" charset="0"/>
              </a:rPr>
              <a:t>r</a:t>
            </a:r>
            <a:r>
              <a:rPr lang="ro-RO" sz="2400" dirty="0">
                <a:ea typeface="Times New Roman" panose="02020603050405020304" pitchFamily="18" charset="0"/>
                <a:cs typeface="Bookman Old Style" panose="02050604050505020204" pitchFamily="18" charset="0"/>
              </a:rPr>
              <a:t>ă</a:t>
            </a:r>
            <a:r>
              <a:rPr lang="ro-RO" sz="2400" dirty="0">
                <a:ea typeface="Times New Roman" panose="02020603050405020304" pitchFamily="18" charset="0"/>
              </a:rPr>
              <a:t> </a:t>
            </a:r>
            <a:r>
              <a:rPr lang="ro-RO" sz="2400" dirty="0" err="1">
                <a:ea typeface="Times New Roman" panose="02020603050405020304" pitchFamily="18" charset="0"/>
                <a:cs typeface="Bookman Old Style" panose="02050604050505020204" pitchFamily="18" charset="0"/>
              </a:rPr>
              <a:t>î</a:t>
            </a:r>
            <a:r>
              <a:rPr lang="ro-RO" sz="2400" dirty="0" err="1">
                <a:ea typeface="Times New Roman" panose="02020603050405020304" pitchFamily="18" charset="0"/>
              </a:rPr>
              <a:t>nştiinţarea</a:t>
            </a:r>
            <a:r>
              <a:rPr lang="ro-RO" sz="2400" dirty="0">
                <a:ea typeface="Times New Roman" panose="02020603050405020304" pitchFamily="18" charset="0"/>
              </a:rPr>
              <a:t> de </a:t>
            </a:r>
            <a:r>
              <a:rPr lang="ro-RO" sz="2400" dirty="0" err="1">
                <a:ea typeface="Times New Roman" panose="02020603050405020304" pitchFamily="18" charset="0"/>
              </a:rPr>
              <a:t>recepţionare</a:t>
            </a:r>
            <a:r>
              <a:rPr lang="ro-RO" sz="2400" dirty="0">
                <a:ea typeface="Times New Roman" panose="02020603050405020304" pitchFamily="18" charset="0"/>
              </a:rPr>
              <a:t> a notific</a:t>
            </a:r>
            <a:r>
              <a:rPr lang="ro-RO" sz="2400" dirty="0">
                <a:ea typeface="Times New Roman" panose="02020603050405020304" pitchFamily="18" charset="0"/>
                <a:cs typeface="Bookman Old Style" panose="02050604050505020204" pitchFamily="18" charset="0"/>
              </a:rPr>
              <a:t>ă</a:t>
            </a:r>
            <a:r>
              <a:rPr lang="ro-RO" sz="2400" dirty="0">
                <a:ea typeface="Times New Roman" panose="02020603050405020304" pitchFamily="18" charset="0"/>
              </a:rPr>
              <a:t>rii, de amplasarea obiectului de </a:t>
            </a:r>
            <a:r>
              <a:rPr lang="ro-RO" sz="2400" dirty="0" err="1">
                <a:ea typeface="Times New Roman" panose="02020603050405020304" pitchFamily="18" charset="0"/>
              </a:rPr>
              <a:t>comerţ</a:t>
            </a:r>
            <a:r>
              <a:rPr lang="ro-RO" sz="2400" dirty="0">
                <a:ea typeface="Times New Roman" panose="02020603050405020304" pitchFamily="18" charset="0"/>
              </a:rPr>
              <a:t>.</a:t>
            </a:r>
            <a:endParaRPr lang="ru-RU" sz="2400" dirty="0">
              <a:ea typeface="Times New Roman" panose="02020603050405020304" pitchFamily="18" charset="0"/>
            </a:endParaRPr>
          </a:p>
          <a:p>
            <a:endParaRPr lang="ru-RU" dirty="0"/>
          </a:p>
        </p:txBody>
      </p:sp>
    </p:spTree>
    <p:extLst>
      <p:ext uri="{BB962C8B-B14F-4D97-AF65-F5344CB8AC3E}">
        <p14:creationId xmlns:p14="http://schemas.microsoft.com/office/powerpoint/2010/main" val="2969817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1120048"/>
          </a:xfrm>
        </p:spPr>
        <p:txBody>
          <a:bodyPr>
            <a:normAutofit fontScale="90000"/>
          </a:bodyPr>
          <a:lstStyle/>
          <a:p>
            <a:pPr algn="ctr"/>
            <a:r>
              <a:rPr lang="ro-MD" dirty="0" smtClean="0">
                <a:latin typeface="Arial Black" panose="020B0A04020102020204" pitchFamily="34" charset="0"/>
              </a:rPr>
              <a:t>Numărul de notificări după genul </a:t>
            </a:r>
            <a:br>
              <a:rPr lang="ro-MD" dirty="0" smtClean="0">
                <a:latin typeface="Arial Black" panose="020B0A04020102020204" pitchFamily="34" charset="0"/>
              </a:rPr>
            </a:br>
            <a:r>
              <a:rPr lang="ro-MD" dirty="0" smtClean="0">
                <a:latin typeface="Arial Black" panose="020B0A04020102020204" pitchFamily="34" charset="0"/>
              </a:rPr>
              <a:t>de activitate</a:t>
            </a:r>
            <a:endParaRPr lang="ru-RU" dirty="0">
              <a:latin typeface="Arial Black" panose="020B0A04020102020204" pitchFamily="34" charset="0"/>
            </a:endParaRPr>
          </a:p>
        </p:txBody>
      </p:sp>
      <p:graphicFrame>
        <p:nvGraphicFramePr>
          <p:cNvPr id="8" name="Объект 7"/>
          <p:cNvGraphicFramePr>
            <a:graphicFrameLocks noGrp="1"/>
          </p:cNvGraphicFramePr>
          <p:nvPr>
            <p:ph idx="1"/>
            <p:extLst>
              <p:ext uri="{D42A27DB-BD31-4B8C-83A1-F6EECF244321}">
                <p14:modId xmlns:p14="http://schemas.microsoft.com/office/powerpoint/2010/main" val="1156073191"/>
              </p:ext>
            </p:extLst>
          </p:nvPr>
        </p:nvGraphicFramePr>
        <p:xfrm>
          <a:off x="677863" y="1211855"/>
          <a:ext cx="8596312" cy="55525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2961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dirty="0" smtClean="0">
                <a:latin typeface="Arial Black" panose="020B0A04020102020204" pitchFamily="34" charset="0"/>
              </a:rPr>
              <a:t>RELAŢII INTERNAŢIONALE</a:t>
            </a:r>
            <a:endParaRPr lang="ru-RU" dirty="0">
              <a:latin typeface="Arial Black" panose="020B0A04020102020204" pitchFamily="34" charset="0"/>
            </a:endParaRPr>
          </a:p>
        </p:txBody>
      </p:sp>
      <p:sp>
        <p:nvSpPr>
          <p:cNvPr id="3" name="Объект 2"/>
          <p:cNvSpPr>
            <a:spLocks noGrp="1"/>
          </p:cNvSpPr>
          <p:nvPr>
            <p:ph idx="1"/>
          </p:nvPr>
        </p:nvSpPr>
        <p:spPr/>
        <p:txBody>
          <a:bodyPr/>
          <a:lstStyle/>
          <a:p>
            <a:r>
              <a:rPr lang="ro-RO" sz="2400" dirty="0"/>
              <a:t>La </a:t>
            </a:r>
            <a:r>
              <a:rPr lang="ro-RO" sz="2400" dirty="0" err="1"/>
              <a:t>iniţiativa</a:t>
            </a:r>
            <a:r>
              <a:rPr lang="ro-RO" sz="2400" dirty="0"/>
              <a:t> primarului de Soroca au fost </a:t>
            </a:r>
            <a:r>
              <a:rPr lang="ro-RO" sz="2400" dirty="0" err="1"/>
              <a:t>iniţiate</a:t>
            </a:r>
            <a:r>
              <a:rPr lang="ro-RO" sz="2400" dirty="0"/>
              <a:t> decizii cu privire la </a:t>
            </a:r>
            <a:r>
              <a:rPr lang="ro-RO" sz="2400" dirty="0" err="1"/>
              <a:t>înfrăţirea</a:t>
            </a:r>
            <a:r>
              <a:rPr lang="ro-RO" sz="2400" dirty="0"/>
              <a:t> cu municipiile Buzău </a:t>
            </a:r>
            <a:r>
              <a:rPr lang="ro-RO" sz="2400" dirty="0" err="1"/>
              <a:t>şi</a:t>
            </a:r>
            <a:r>
              <a:rPr lang="ro-RO" sz="2400" dirty="0"/>
              <a:t> Suceava din România </a:t>
            </a:r>
            <a:r>
              <a:rPr lang="ro-RO" sz="2400" dirty="0" err="1"/>
              <a:t>şi</a:t>
            </a:r>
            <a:r>
              <a:rPr lang="ro-RO" sz="2400" dirty="0"/>
              <a:t> </a:t>
            </a:r>
            <a:r>
              <a:rPr lang="ro-RO" sz="2400" dirty="0" err="1"/>
              <a:t>oraşul</a:t>
            </a:r>
            <a:r>
              <a:rPr lang="ro-RO" sz="2400" dirty="0"/>
              <a:t> </a:t>
            </a:r>
            <a:r>
              <a:rPr lang="ro-RO" sz="2400" dirty="0" err="1"/>
              <a:t>Breansk</a:t>
            </a:r>
            <a:r>
              <a:rPr lang="ro-RO" sz="2400" dirty="0"/>
              <a:t> din Rusia.</a:t>
            </a:r>
            <a:endParaRPr lang="ru-RU" sz="2400" dirty="0"/>
          </a:p>
          <a:p>
            <a:endParaRPr lang="ru-RU" dirty="0"/>
          </a:p>
        </p:txBody>
      </p:sp>
    </p:spTree>
    <p:extLst>
      <p:ext uri="{BB962C8B-B14F-4D97-AF65-F5344CB8AC3E}">
        <p14:creationId xmlns:p14="http://schemas.microsoft.com/office/powerpoint/2010/main" val="188450898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30559" y="823457"/>
            <a:ext cx="4184650" cy="2789766"/>
          </a:xfrm>
        </p:spPr>
      </p:pic>
      <p:pic>
        <p:nvPicPr>
          <p:cNvPr id="9" name="Объект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15209" y="2736132"/>
            <a:ext cx="3810000" cy="3810000"/>
          </a:xfrm>
        </p:spPr>
      </p:pic>
    </p:spTree>
    <p:extLst>
      <p:ext uri="{BB962C8B-B14F-4D97-AF65-F5344CB8AC3E}">
        <p14:creationId xmlns:p14="http://schemas.microsoft.com/office/powerpoint/2010/main" val="23381044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3272" y="3320604"/>
            <a:ext cx="4183062" cy="2725353"/>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34934" y="1068278"/>
            <a:ext cx="4184650" cy="2353865"/>
          </a:xfrm>
        </p:spPr>
      </p:pic>
    </p:spTree>
    <p:extLst>
      <p:ext uri="{BB962C8B-B14F-4D97-AF65-F5344CB8AC3E}">
        <p14:creationId xmlns:p14="http://schemas.microsoft.com/office/powerpoint/2010/main" val="2474916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2029" y="351410"/>
            <a:ext cx="4365922" cy="4365922"/>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37951" y="2357610"/>
            <a:ext cx="4143537" cy="4143537"/>
          </a:xfrm>
        </p:spPr>
      </p:pic>
    </p:spTree>
    <p:extLst>
      <p:ext uri="{BB962C8B-B14F-4D97-AF65-F5344CB8AC3E}">
        <p14:creationId xmlns:p14="http://schemas.microsoft.com/office/powerpoint/2010/main" val="263757246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2899" y="349343"/>
            <a:ext cx="4565778" cy="3043852"/>
          </a:xfrm>
        </p:spPr>
      </p:pic>
      <p:pic>
        <p:nvPicPr>
          <p:cNvPr id="12" name="Объект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88677" y="2961060"/>
            <a:ext cx="4336604" cy="3252453"/>
          </a:xfrm>
        </p:spPr>
      </p:pic>
    </p:spTree>
    <p:extLst>
      <p:ext uri="{BB962C8B-B14F-4D97-AF65-F5344CB8AC3E}">
        <p14:creationId xmlns:p14="http://schemas.microsoft.com/office/powerpoint/2010/main" val="331573915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cap="all" dirty="0" smtClean="0">
                <a:latin typeface="Arial Black" panose="020B0A04020102020204" pitchFamily="34" charset="0"/>
              </a:rPr>
              <a:t>Activități prioritare pentru anul 2018</a:t>
            </a:r>
            <a:endParaRPr lang="ru-RU" cap="all" dirty="0">
              <a:latin typeface="Arial Black" panose="020B0A04020102020204" pitchFamily="34" charset="0"/>
            </a:endParaRPr>
          </a:p>
        </p:txBody>
      </p:sp>
      <p:sp>
        <p:nvSpPr>
          <p:cNvPr id="3" name="Объект 2"/>
          <p:cNvSpPr>
            <a:spLocks noGrp="1"/>
          </p:cNvSpPr>
          <p:nvPr>
            <p:ph idx="1"/>
          </p:nvPr>
        </p:nvSpPr>
        <p:spPr/>
        <p:txBody>
          <a:bodyPr>
            <a:normAutofit fontScale="55000" lnSpcReduction="20000"/>
          </a:bodyPr>
          <a:lstStyle/>
          <a:p>
            <a:pPr algn="just"/>
            <a:r>
              <a:rPr lang="ro-RO" sz="3800" dirty="0"/>
              <a:t>Pentru anul 2018 sunt planificate următoarele cheltuieli prioritare, </a:t>
            </a:r>
            <a:r>
              <a:rPr lang="ro-RO" sz="3800" dirty="0" err="1"/>
              <a:t>aşa</a:t>
            </a:r>
            <a:r>
              <a:rPr lang="ro-RO" sz="3800" dirty="0"/>
              <a:t> cum la dezvoltarea drumurilor locale cu devizele (estimative) pentru </a:t>
            </a:r>
            <a:r>
              <a:rPr lang="ro-RO" sz="3800" dirty="0" err="1"/>
              <a:t>reparaţie</a:t>
            </a:r>
            <a:r>
              <a:rPr lang="ro-RO" sz="3800" dirty="0"/>
              <a:t>:</a:t>
            </a:r>
            <a:endParaRPr lang="ru-RU" sz="3800" dirty="0"/>
          </a:p>
          <a:p>
            <a:pPr algn="just"/>
            <a:r>
              <a:rPr lang="ro-RO" sz="3800" dirty="0"/>
              <a:t>	- str. D. Cantemir – 2011527,68 lei</a:t>
            </a:r>
            <a:endParaRPr lang="ru-RU" sz="3800" dirty="0"/>
          </a:p>
          <a:p>
            <a:pPr algn="just"/>
            <a:r>
              <a:rPr lang="ro-RO" sz="3800" dirty="0"/>
              <a:t>	- str. V. Stroescu – 967920,29 lei</a:t>
            </a:r>
            <a:endParaRPr lang="ru-RU" sz="3800" dirty="0"/>
          </a:p>
          <a:p>
            <a:pPr algn="just"/>
            <a:r>
              <a:rPr lang="ro-RO" sz="3800" dirty="0"/>
              <a:t>	- str. </a:t>
            </a:r>
            <a:r>
              <a:rPr lang="ro-RO" sz="3800" dirty="0" err="1"/>
              <a:t>Renaşterii</a:t>
            </a:r>
            <a:r>
              <a:rPr lang="ro-RO" sz="3800" dirty="0"/>
              <a:t> – 666627,48 lei</a:t>
            </a:r>
            <a:endParaRPr lang="ru-RU" sz="3800" dirty="0"/>
          </a:p>
          <a:p>
            <a:pPr algn="just"/>
            <a:r>
              <a:rPr lang="ro-RO" sz="3800" dirty="0"/>
              <a:t>	- str. G. Vieru – 383924,55 lei</a:t>
            </a:r>
            <a:r>
              <a:rPr lang="ro-RO" sz="3800" dirty="0" smtClean="0"/>
              <a:t>.</a:t>
            </a:r>
          </a:p>
          <a:p>
            <a:pPr algn="just"/>
            <a:r>
              <a:rPr lang="ro-RO" sz="3800" dirty="0"/>
              <a:t>La compartimentul iluminarea stradală este planificată suma de 1200,0 mii lei, din care: pentru modernizarea </a:t>
            </a:r>
            <a:r>
              <a:rPr lang="ro-RO" sz="3800" dirty="0" err="1"/>
              <a:t>şi</a:t>
            </a:r>
            <a:r>
              <a:rPr lang="ro-RO" sz="3800" dirty="0"/>
              <a:t> eficientizarea SIP (sistemului de iluminare publică) - 828920 lei, pentru procurarea materialelor </a:t>
            </a:r>
            <a:r>
              <a:rPr lang="ro-RO" sz="3800" dirty="0" err="1"/>
              <a:t>şi</a:t>
            </a:r>
            <a:r>
              <a:rPr lang="ro-RO" sz="3800" dirty="0"/>
              <a:t> becurilor de iluminare - 370,0 mii lei.</a:t>
            </a:r>
            <a:endParaRPr lang="ru-RU" sz="3800" dirty="0"/>
          </a:p>
          <a:p>
            <a:pPr algn="just"/>
            <a:endParaRPr lang="ru-RU" sz="3800" dirty="0"/>
          </a:p>
          <a:p>
            <a:endParaRPr lang="ru-RU" dirty="0"/>
          </a:p>
          <a:p>
            <a:endParaRPr lang="ru-RU" dirty="0"/>
          </a:p>
        </p:txBody>
      </p:sp>
    </p:spTree>
    <p:extLst>
      <p:ext uri="{BB962C8B-B14F-4D97-AF65-F5344CB8AC3E}">
        <p14:creationId xmlns:p14="http://schemas.microsoft.com/office/powerpoint/2010/main" val="189621909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10000"/>
          </a:bodyPr>
          <a:lstStyle/>
          <a:p>
            <a:r>
              <a:rPr lang="ro-RO" dirty="0"/>
              <a:t>S</a:t>
            </a:r>
            <a:r>
              <a:rPr lang="ro-RO" sz="2400" dirty="0"/>
              <a:t>-a planificat procurarea </a:t>
            </a:r>
            <a:r>
              <a:rPr lang="ro-RO" sz="2400" dirty="0" err="1"/>
              <a:t>pietrişului</a:t>
            </a:r>
            <a:r>
              <a:rPr lang="ro-RO" sz="2400" dirty="0"/>
              <a:t> – 400 mii lei, asfaltului – 600,0 mii lei.</a:t>
            </a:r>
            <a:endParaRPr lang="ru-RU" sz="2400" dirty="0"/>
          </a:p>
          <a:p>
            <a:r>
              <a:rPr lang="ro-RO" sz="2400" dirty="0" smtClean="0"/>
              <a:t>Terenuri </a:t>
            </a:r>
            <a:r>
              <a:rPr lang="ro-RO" sz="2400" dirty="0"/>
              <a:t>de joacă  în 10 </a:t>
            </a:r>
            <a:r>
              <a:rPr lang="ro-RO" sz="2400" dirty="0" err="1"/>
              <a:t>curţi</a:t>
            </a:r>
            <a:r>
              <a:rPr lang="ro-RO" sz="2400" dirty="0"/>
              <a:t> – 250,0 mii lei.</a:t>
            </a:r>
            <a:endParaRPr lang="ru-RU" sz="2400" dirty="0"/>
          </a:p>
          <a:p>
            <a:r>
              <a:rPr lang="ro-RO" sz="2400" dirty="0" smtClean="0"/>
              <a:t>Pentru </a:t>
            </a:r>
            <a:r>
              <a:rPr lang="ro-RO" sz="2400" dirty="0" err="1"/>
              <a:t>reparaţia</a:t>
            </a:r>
            <a:r>
              <a:rPr lang="ro-RO" sz="2400" dirty="0"/>
              <a:t> curentă a stadionului municipal se planifică 500,0 mii lei.</a:t>
            </a:r>
            <a:endParaRPr lang="ru-RU" sz="2400" dirty="0"/>
          </a:p>
          <a:p>
            <a:r>
              <a:rPr lang="ro-RO" sz="2400" dirty="0" smtClean="0"/>
              <a:t>Pentru </a:t>
            </a:r>
            <a:r>
              <a:rPr lang="ro-RO" sz="2400" dirty="0" err="1"/>
              <a:t>întreţinerea</a:t>
            </a:r>
            <a:r>
              <a:rPr lang="ro-RO" sz="2400" dirty="0"/>
              <a:t> </a:t>
            </a:r>
            <a:r>
              <a:rPr lang="ro-RO" sz="2400" dirty="0" err="1"/>
              <a:t>şi</a:t>
            </a:r>
            <a:r>
              <a:rPr lang="ro-RO" sz="2400" dirty="0"/>
              <a:t> </a:t>
            </a:r>
            <a:r>
              <a:rPr lang="ro-RO" sz="2400" dirty="0" err="1"/>
              <a:t>reparaţia</a:t>
            </a:r>
            <a:r>
              <a:rPr lang="ro-RO" sz="2400" dirty="0"/>
              <a:t> curentă a </a:t>
            </a:r>
            <a:r>
              <a:rPr lang="ro-RO" sz="2400" dirty="0" err="1"/>
              <a:t>grădiniţelor</a:t>
            </a:r>
            <a:r>
              <a:rPr lang="ro-RO" sz="2400" dirty="0"/>
              <a:t> se propune: la </a:t>
            </a:r>
            <a:r>
              <a:rPr lang="ro-RO" sz="2400" dirty="0" err="1"/>
              <a:t>grădiniţele</a:t>
            </a:r>
            <a:r>
              <a:rPr lang="ro-RO" sz="2400" dirty="0"/>
              <a:t> 1, 5, 7, 12, 15 câte 70,0 mii lei, la </a:t>
            </a:r>
            <a:r>
              <a:rPr lang="ro-RO" sz="2400" dirty="0" err="1"/>
              <a:t>grădiniţa</a:t>
            </a:r>
            <a:r>
              <a:rPr lang="ro-RO" sz="2400" dirty="0"/>
              <a:t> nr. 16 – 200,0 mii lei pentru </a:t>
            </a:r>
            <a:r>
              <a:rPr lang="ro-RO" sz="2400" dirty="0" err="1"/>
              <a:t>reparaţia</a:t>
            </a:r>
            <a:r>
              <a:rPr lang="ro-RO" sz="2400" dirty="0"/>
              <a:t> </a:t>
            </a:r>
            <a:r>
              <a:rPr lang="ro-RO" sz="2400" dirty="0" err="1"/>
              <a:t>faţadei</a:t>
            </a:r>
            <a:r>
              <a:rPr lang="ro-RO" sz="2400" dirty="0"/>
              <a:t>, la </a:t>
            </a:r>
            <a:r>
              <a:rPr lang="ro-RO" sz="2400" dirty="0" err="1"/>
              <a:t>grădiniţa</a:t>
            </a:r>
            <a:r>
              <a:rPr lang="ro-RO" sz="2400" dirty="0"/>
              <a:t> nr. 6 – 1000,0 mii lei pentru </a:t>
            </a:r>
            <a:r>
              <a:rPr lang="ro-RO" sz="2400" dirty="0" err="1"/>
              <a:t>reparaţia</a:t>
            </a:r>
            <a:r>
              <a:rPr lang="ro-RO" sz="2400" dirty="0"/>
              <a:t> </a:t>
            </a:r>
            <a:r>
              <a:rPr lang="ro-RO" sz="2400" dirty="0" err="1"/>
              <a:t>acoperişului</a:t>
            </a:r>
            <a:r>
              <a:rPr lang="ro-RO" sz="2400" dirty="0"/>
              <a:t>. Pentru a deschide câte o grupă nouă în </a:t>
            </a:r>
            <a:r>
              <a:rPr lang="ro-RO" sz="2400" dirty="0" err="1"/>
              <a:t>grădiniţele</a:t>
            </a:r>
            <a:r>
              <a:rPr lang="ro-RO" sz="2400" dirty="0"/>
              <a:t> nr. 13 </a:t>
            </a:r>
            <a:r>
              <a:rPr lang="ro-RO" sz="2400" dirty="0" err="1"/>
              <a:t>şi</a:t>
            </a:r>
            <a:r>
              <a:rPr lang="ro-RO" sz="2400" dirty="0"/>
              <a:t> nr. 17 este planificat câte 400,0 mii lei pentru fiecare </a:t>
            </a:r>
            <a:r>
              <a:rPr lang="ro-RO" sz="2400" dirty="0" err="1"/>
              <a:t>instituţie</a:t>
            </a:r>
            <a:r>
              <a:rPr lang="ro-RO" sz="2400" dirty="0"/>
              <a:t>.</a:t>
            </a:r>
            <a:endParaRPr lang="ru-RU" sz="2400" dirty="0"/>
          </a:p>
          <a:p>
            <a:endParaRPr lang="ru-RU" dirty="0"/>
          </a:p>
        </p:txBody>
      </p:sp>
    </p:spTree>
    <p:extLst>
      <p:ext uri="{BB962C8B-B14F-4D97-AF65-F5344CB8AC3E}">
        <p14:creationId xmlns:p14="http://schemas.microsoft.com/office/powerpoint/2010/main" val="282154425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algn="just"/>
            <a:r>
              <a:rPr lang="ro-MD" sz="3200" dirty="0" smtClean="0"/>
              <a:t>Evident, în urma raportului dat marea majoritate vor </a:t>
            </a:r>
            <a:r>
              <a:rPr lang="ro-MD" sz="3200" dirty="0" err="1" smtClean="0"/>
              <a:t>rămîne</a:t>
            </a:r>
            <a:r>
              <a:rPr lang="ro-MD" sz="3200" dirty="0" smtClean="0"/>
              <a:t> </a:t>
            </a:r>
            <a:r>
              <a:rPr lang="ro-MD" sz="3200" dirty="0" err="1" smtClean="0"/>
              <a:t>mulţumiţi</a:t>
            </a:r>
            <a:r>
              <a:rPr lang="ro-MD" sz="3200" dirty="0" smtClean="0"/>
              <a:t>, dar vor fi cei care vor critica activitatea Primăriei. Înainte de a critica </a:t>
            </a:r>
            <a:r>
              <a:rPr lang="ro-MD" sz="3200" dirty="0" err="1" smtClean="0"/>
              <a:t>puneţi</a:t>
            </a:r>
            <a:r>
              <a:rPr lang="ro-MD" sz="3200" dirty="0" smtClean="0"/>
              <a:t>-vă întrebarea „Cu ce </a:t>
            </a:r>
            <a:r>
              <a:rPr lang="ro-MD" sz="3200" dirty="0" err="1" smtClean="0"/>
              <a:t>aţi</a:t>
            </a:r>
            <a:r>
              <a:rPr lang="ro-MD" sz="3200" dirty="0" smtClean="0"/>
              <a:t> contribuit Dumneavoastră                 la dezvoltarea acestui </a:t>
            </a:r>
            <a:r>
              <a:rPr lang="ro-MD" sz="3200" dirty="0" err="1" smtClean="0"/>
              <a:t>oraş</a:t>
            </a:r>
            <a:r>
              <a:rPr lang="ro-MD" sz="3200" dirty="0" smtClean="0"/>
              <a:t>?”.  </a:t>
            </a:r>
            <a:endParaRPr lang="ru-RU" sz="3200" dirty="0"/>
          </a:p>
        </p:txBody>
      </p:sp>
    </p:spTree>
    <p:extLst>
      <p:ext uri="{BB962C8B-B14F-4D97-AF65-F5344CB8AC3E}">
        <p14:creationId xmlns:p14="http://schemas.microsoft.com/office/powerpoint/2010/main" val="225164823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542361"/>
            <a:ext cx="8596668" cy="3977089"/>
          </a:xfrm>
        </p:spPr>
        <p:txBody>
          <a:bodyPr>
            <a:normAutofit/>
          </a:bodyPr>
          <a:lstStyle/>
          <a:p>
            <a:pPr algn="ctr"/>
            <a:r>
              <a:rPr lang="ro-MD" cap="all" smtClean="0">
                <a:latin typeface="Arial Black" panose="020B0A04020102020204" pitchFamily="34" charset="0"/>
              </a:rPr>
              <a:t/>
            </a:r>
            <a:br>
              <a:rPr lang="ro-MD" cap="all" smtClean="0">
                <a:latin typeface="Arial Black" panose="020B0A04020102020204" pitchFamily="34" charset="0"/>
              </a:rPr>
            </a:br>
            <a:r>
              <a:rPr lang="ro-MD" cap="all" smtClean="0">
                <a:latin typeface="Arial Black" panose="020B0A04020102020204" pitchFamily="34" charset="0"/>
              </a:rPr>
              <a:t>Vă </a:t>
            </a:r>
            <a:r>
              <a:rPr lang="ro-MD" cap="all" dirty="0" err="1">
                <a:latin typeface="Arial Black" panose="020B0A04020102020204" pitchFamily="34" charset="0"/>
              </a:rPr>
              <a:t>mulţumim</a:t>
            </a:r>
            <a:r>
              <a:rPr lang="ro-MD" cap="all" dirty="0">
                <a:latin typeface="Arial Black" panose="020B0A04020102020204" pitchFamily="34" charset="0"/>
              </a:rPr>
              <a:t/>
            </a:r>
            <a:br>
              <a:rPr lang="ro-MD" cap="all" dirty="0">
                <a:latin typeface="Arial Black" panose="020B0A04020102020204" pitchFamily="34" charset="0"/>
              </a:rPr>
            </a:br>
            <a:r>
              <a:rPr lang="ro-MD" cap="all" dirty="0">
                <a:latin typeface="Arial Black" panose="020B0A04020102020204" pitchFamily="34" charset="0"/>
              </a:rPr>
              <a:t> pentru colaborare </a:t>
            </a:r>
            <a:r>
              <a:rPr lang="ro-MD" cap="all" dirty="0" smtClean="0">
                <a:latin typeface="Arial Black" panose="020B0A04020102020204" pitchFamily="34" charset="0"/>
              </a:rPr>
              <a:t/>
            </a:r>
            <a:br>
              <a:rPr lang="ro-MD" cap="all" dirty="0" smtClean="0">
                <a:latin typeface="Arial Black" panose="020B0A04020102020204" pitchFamily="34" charset="0"/>
              </a:rPr>
            </a:br>
            <a:r>
              <a:rPr lang="ro-MD" cap="all" dirty="0" err="1" smtClean="0">
                <a:latin typeface="Arial Black" panose="020B0A04020102020204" pitchFamily="34" charset="0"/>
              </a:rPr>
              <a:t>şi</a:t>
            </a:r>
            <a:r>
              <a:rPr lang="ro-MD" cap="all" dirty="0" smtClean="0">
                <a:latin typeface="Arial Black" panose="020B0A04020102020204" pitchFamily="34" charset="0"/>
              </a:rPr>
              <a:t> </a:t>
            </a:r>
            <a:r>
              <a:rPr lang="ro-MD" cap="all" dirty="0" err="1">
                <a:latin typeface="Arial Black" panose="020B0A04020102020204" pitchFamily="34" charset="0"/>
              </a:rPr>
              <a:t>atenţie</a:t>
            </a:r>
            <a:r>
              <a:rPr lang="ro-MD" cap="all" dirty="0">
                <a:latin typeface="Arial Black" panose="020B0A04020102020204" pitchFamily="34" charset="0"/>
              </a:rPr>
              <a:t>!</a:t>
            </a:r>
            <a:r>
              <a:rPr lang="ru-RU" dirty="0"/>
              <a:t/>
            </a:r>
            <a:br>
              <a:rPr lang="ru-RU" dirty="0"/>
            </a:br>
            <a:endParaRPr lang="ru-RU" dirty="0"/>
          </a:p>
        </p:txBody>
      </p:sp>
    </p:spTree>
    <p:extLst>
      <p:ext uri="{BB962C8B-B14F-4D97-AF65-F5344CB8AC3E}">
        <p14:creationId xmlns:p14="http://schemas.microsoft.com/office/powerpoint/2010/main" val="139361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64215" y="3362386"/>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75877" y="1601295"/>
            <a:ext cx="4184650" cy="2789085"/>
          </a:xfrm>
        </p:spPr>
      </p:pic>
    </p:spTree>
    <p:extLst>
      <p:ext uri="{BB962C8B-B14F-4D97-AF65-F5344CB8AC3E}">
        <p14:creationId xmlns:p14="http://schemas.microsoft.com/office/powerpoint/2010/main" val="2465089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cap="all" dirty="0" smtClean="0">
                <a:latin typeface="Arial Black" panose="020B0A04020102020204" pitchFamily="34" charset="0"/>
              </a:rPr>
              <a:t>Centrul Revenire</a:t>
            </a:r>
            <a:endParaRPr lang="ru-RU" cap="all" dirty="0">
              <a:latin typeface="Arial Black" panose="020B0A04020102020204" pitchFamily="34" charset="0"/>
            </a:endParaRPr>
          </a:p>
        </p:txBody>
      </p:sp>
      <p:sp>
        <p:nvSpPr>
          <p:cNvPr id="4" name="Rectangle 1"/>
          <p:cNvSpPr>
            <a:spLocks noGrp="1" noChangeArrowheads="1"/>
          </p:cNvSpPr>
          <p:nvPr>
            <p:ph idx="1"/>
          </p:nvPr>
        </p:nvSpPr>
        <p:spPr bwMode="auto">
          <a:xfrm>
            <a:off x="756357" y="3131480"/>
            <a:ext cx="838764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Au fost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întreţinute</a:t>
            </a:r>
            <a:r>
              <a:rPr kumimoji="0" lang="ro-RO" altLang="ru-RU" sz="2400" b="0" i="0" u="none" strike="noStrike" cap="none" normalizeH="0" baseline="0" dirty="0" smtClean="0">
                <a:ln>
                  <a:noFill/>
                </a:ln>
                <a:solidFill>
                  <a:schemeClr val="tx1"/>
                </a:solidFill>
                <a:effectLst/>
                <a:ea typeface="Times New Roman" panose="02020603050405020304" pitchFamily="18" charset="0"/>
              </a:rPr>
              <a:t> persoane fără adăpost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şi</a:t>
            </a:r>
            <a:r>
              <a:rPr kumimoji="0" lang="ro-RO" altLang="ru-RU" sz="2400" b="0" i="0" u="none" strike="noStrike" cap="none" normalizeH="0" baseline="0" dirty="0" smtClean="0">
                <a:ln>
                  <a:noFill/>
                </a:ln>
                <a:solidFill>
                  <a:schemeClr val="tx1"/>
                </a:solidFill>
                <a:effectLst/>
                <a:ea typeface="Times New Roman" panose="02020603050405020304" pitchFamily="18" charset="0"/>
              </a:rPr>
              <a:t> aflate                    în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situaţii</a:t>
            </a:r>
            <a:r>
              <a:rPr kumimoji="0" lang="ro-RO" altLang="ru-RU" sz="2400" b="0" i="0" u="none" strike="noStrike" cap="none" normalizeH="0" baseline="0" dirty="0" smtClean="0">
                <a:ln>
                  <a:noFill/>
                </a:ln>
                <a:solidFill>
                  <a:schemeClr val="tx1"/>
                </a:solidFill>
                <a:effectLst/>
                <a:ea typeface="Times New Roman" panose="02020603050405020304" pitchFamily="18" charset="0"/>
              </a:rPr>
              <a:t> de risc de la 10 până la 17 persoane la Centrul „Revenire” – 449,7 mii lei,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din care pentru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alimentaţia</a:t>
            </a:r>
            <a:r>
              <a:rPr kumimoji="0" lang="ro-RO" altLang="ru-RU" sz="2400" b="0" i="0" u="none" strike="noStrike" cap="none" normalizeH="0" baseline="0" dirty="0" smtClean="0">
                <a:ln>
                  <a:noFill/>
                </a:ln>
                <a:solidFill>
                  <a:schemeClr val="tx1"/>
                </a:solidFill>
                <a:effectLst/>
                <a:ea typeface="Times New Roman" panose="02020603050405020304" pitchFamily="18" charset="0"/>
              </a:rPr>
              <a:t> persoanelor fără adăpost              au fost cheltuite 85,5 mii lei.</a:t>
            </a:r>
            <a:endParaRPr kumimoji="0" lang="ro-RO" altLang="ru-RU" sz="2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62839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334" y="1431307"/>
            <a:ext cx="4183062" cy="2788708"/>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352" y="3262489"/>
            <a:ext cx="4184650" cy="2789766"/>
          </a:xfrm>
        </p:spPr>
      </p:pic>
    </p:spTree>
    <p:extLst>
      <p:ext uri="{BB962C8B-B14F-4D97-AF65-F5344CB8AC3E}">
        <p14:creationId xmlns:p14="http://schemas.microsoft.com/office/powerpoint/2010/main" val="120054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2808" y="1095160"/>
            <a:ext cx="4054205" cy="2280490"/>
          </a:xfrm>
        </p:spPr>
      </p:pic>
      <p:pic>
        <p:nvPicPr>
          <p:cNvPr id="9" name="Объект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66947" y="2785445"/>
            <a:ext cx="4184650" cy="2789766"/>
          </a:xfrm>
        </p:spPr>
      </p:pic>
    </p:spTree>
    <p:extLst>
      <p:ext uri="{BB962C8B-B14F-4D97-AF65-F5344CB8AC3E}">
        <p14:creationId xmlns:p14="http://schemas.microsoft.com/office/powerpoint/2010/main" val="3648162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33778" y="3203663"/>
            <a:ext cx="4183062" cy="2788708"/>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32908" y="1016000"/>
            <a:ext cx="4184650" cy="2789766"/>
          </a:xfrm>
        </p:spPr>
      </p:pic>
    </p:spTree>
    <p:extLst>
      <p:ext uri="{BB962C8B-B14F-4D97-AF65-F5344CB8AC3E}">
        <p14:creationId xmlns:p14="http://schemas.microsoft.com/office/powerpoint/2010/main" val="1143253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cap="all" dirty="0">
                <a:latin typeface="Arial Black" panose="020B0A04020102020204" pitchFamily="34" charset="0"/>
              </a:rPr>
              <a:t>Centrul de zi acasă</a:t>
            </a:r>
            <a:endParaRPr lang="ru-RU" dirty="0"/>
          </a:p>
        </p:txBody>
      </p:sp>
      <p:sp>
        <p:nvSpPr>
          <p:cNvPr id="4" name="Rectangle 1"/>
          <p:cNvSpPr>
            <a:spLocks noGrp="1" noChangeArrowheads="1"/>
          </p:cNvSpPr>
          <p:nvPr>
            <p:ph idx="1"/>
          </p:nvPr>
        </p:nvSpPr>
        <p:spPr bwMode="auto">
          <a:xfrm>
            <a:off x="677334" y="2762148"/>
            <a:ext cx="859666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o-RO" sz="2400" dirty="0"/>
              <a:t>Un loc deosebit îl reprezintă Centrul de zi „Acasă”, care este frecventat de 25 copii din familii socialmente-vulnerabile. </a:t>
            </a:r>
            <a:r>
              <a:rPr lang="ro-RO" sz="2400" dirty="0" err="1"/>
              <a:t>Aceşti</a:t>
            </a:r>
            <a:r>
              <a:rPr lang="ro-RO" sz="2400" dirty="0"/>
              <a:t> copii sunt </a:t>
            </a:r>
            <a:r>
              <a:rPr lang="ro-RO" sz="2400" dirty="0" err="1"/>
              <a:t>antrenaţi</a:t>
            </a:r>
            <a:r>
              <a:rPr lang="ro-RO" sz="2400" dirty="0"/>
              <a:t> în </a:t>
            </a:r>
            <a:r>
              <a:rPr lang="ro-RO" sz="2400" dirty="0" err="1"/>
              <a:t>activităţi</a:t>
            </a:r>
            <a:r>
              <a:rPr lang="ro-RO" sz="2400" dirty="0"/>
              <a:t> </a:t>
            </a:r>
            <a:r>
              <a:rPr lang="ro-RO" sz="2400" dirty="0" err="1"/>
              <a:t>extracuriculare</a:t>
            </a:r>
            <a:r>
              <a:rPr lang="ro-RO" sz="2400" dirty="0"/>
              <a:t> conform unor module elaborate </a:t>
            </a:r>
            <a:r>
              <a:rPr lang="ro-RO" sz="2400" dirty="0" smtClean="0"/>
              <a:t>                   </a:t>
            </a:r>
            <a:r>
              <a:rPr lang="ro-RO" sz="2400" dirty="0" err="1" smtClean="0"/>
              <a:t>şi</a:t>
            </a:r>
            <a:r>
              <a:rPr lang="ro-RO" sz="2400" dirty="0" smtClean="0"/>
              <a:t> </a:t>
            </a:r>
            <a:r>
              <a:rPr lang="ro-RO" sz="2400" dirty="0"/>
              <a:t>aprobate conform </a:t>
            </a:r>
            <a:r>
              <a:rPr lang="ro-RO" sz="2400" dirty="0" err="1"/>
              <a:t>cerinţelor</a:t>
            </a:r>
            <a:r>
              <a:rPr lang="ro-RO" sz="2400" dirty="0"/>
              <a:t> </a:t>
            </a:r>
            <a:r>
              <a:rPr lang="ro-RO" sz="2400" dirty="0" err="1"/>
              <a:t>şi</a:t>
            </a:r>
            <a:r>
              <a:rPr lang="ro-RO" sz="2400" dirty="0"/>
              <a:t> care le oferă copiilor o dezvoltare continuă, în diverse domenii conform </a:t>
            </a:r>
            <a:r>
              <a:rPr lang="ro-RO" sz="2400" dirty="0" err="1"/>
              <a:t>cerinţelor</a:t>
            </a:r>
            <a:r>
              <a:rPr lang="ro-RO" sz="2400" dirty="0"/>
              <a:t> </a:t>
            </a:r>
            <a:r>
              <a:rPr lang="ro-RO" sz="2400" dirty="0" err="1"/>
              <a:t>educaţionale</a:t>
            </a:r>
            <a:r>
              <a:rPr lang="ro-RO" sz="2400" dirty="0"/>
              <a:t>.</a:t>
            </a:r>
            <a:endParaRPr lang="ru-RU" sz="2400" dirty="0"/>
          </a:p>
        </p:txBody>
      </p:sp>
    </p:spTree>
    <p:extLst>
      <p:ext uri="{BB962C8B-B14F-4D97-AF65-F5344CB8AC3E}">
        <p14:creationId xmlns:p14="http://schemas.microsoft.com/office/powerpoint/2010/main" val="1197273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03151" y="3210633"/>
            <a:ext cx="4183062" cy="2788708"/>
          </a:xfrm>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7793" y="539826"/>
            <a:ext cx="4785358" cy="3138239"/>
          </a:xfrm>
        </p:spPr>
      </p:pic>
    </p:spTree>
    <p:extLst>
      <p:ext uri="{BB962C8B-B14F-4D97-AF65-F5344CB8AC3E}">
        <p14:creationId xmlns:p14="http://schemas.microsoft.com/office/powerpoint/2010/main" val="3137023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Grp="1" noChangeArrowheads="1"/>
          </p:cNvSpPr>
          <p:nvPr>
            <p:ph idx="1"/>
          </p:nvPr>
        </p:nvSpPr>
        <p:spPr bwMode="auto">
          <a:xfrm>
            <a:off x="374573" y="621873"/>
            <a:ext cx="9397387" cy="539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o-RO" sz="2400" dirty="0" err="1" smtClean="0"/>
              <a:t>Stimaţi</a:t>
            </a:r>
            <a:r>
              <a:rPr lang="ro-RO" sz="2400" dirty="0" smtClean="0"/>
              <a:t> </a:t>
            </a:r>
            <a:r>
              <a:rPr lang="ro-RO" sz="2400" dirty="0"/>
              <a:t>locuitori ai mun. Soroca! Suntem împreună mai mult </a:t>
            </a:r>
            <a:r>
              <a:rPr lang="ro-RO" sz="2400" dirty="0" smtClean="0"/>
              <a:t>  de </a:t>
            </a:r>
            <a:r>
              <a:rPr lang="ro-RO" sz="2400" dirty="0"/>
              <a:t>2 ani, perioadă în care am înregistrat rezultate bune pentru dezvoltarea durabilă a </a:t>
            </a:r>
            <a:r>
              <a:rPr lang="ro-RO" sz="2400" dirty="0" err="1"/>
              <a:t>oraşului</a:t>
            </a:r>
            <a:r>
              <a:rPr lang="ro-RO" sz="2400" dirty="0"/>
              <a:t>. Totodată în acest timp avem nerezolvate încă o </a:t>
            </a:r>
            <a:r>
              <a:rPr lang="ro-RO" sz="2400" dirty="0" err="1"/>
              <a:t>mulţime</a:t>
            </a:r>
            <a:r>
              <a:rPr lang="ro-RO" sz="2400" dirty="0"/>
              <a:t> de probleme, pe care urmează să le </a:t>
            </a:r>
            <a:r>
              <a:rPr lang="ro-RO" sz="2400" dirty="0" err="1"/>
              <a:t>soluţionăm</a:t>
            </a:r>
            <a:r>
              <a:rPr lang="ro-RO" sz="2400" dirty="0"/>
              <a:t>. Dar </a:t>
            </a:r>
            <a:r>
              <a:rPr lang="ro-RO" sz="2400" dirty="0" err="1"/>
              <a:t>ţin</a:t>
            </a:r>
            <a:r>
              <a:rPr lang="ro-RO" sz="2400" dirty="0"/>
              <a:t> să </a:t>
            </a:r>
            <a:r>
              <a:rPr lang="ro-RO" sz="2400" dirty="0" err="1"/>
              <a:t>menţionez</a:t>
            </a:r>
            <a:r>
              <a:rPr lang="ro-RO" sz="2400" dirty="0"/>
              <a:t> că problema principală în nerezolvarea lor este </a:t>
            </a:r>
            <a:r>
              <a:rPr lang="ro-RO" sz="2400" dirty="0" err="1"/>
              <a:t>insuficienţa</a:t>
            </a:r>
            <a:r>
              <a:rPr lang="ro-RO" sz="2400" dirty="0"/>
              <a:t> surselor financiare de care dispune bugetul municipal.</a:t>
            </a:r>
            <a:endParaRPr lang="ru-RU" sz="2400" dirty="0"/>
          </a:p>
          <a:p>
            <a:pPr algn="just"/>
            <a:r>
              <a:rPr lang="ro-RO" sz="2400" dirty="0" smtClean="0"/>
              <a:t>Dar </a:t>
            </a:r>
            <a:r>
              <a:rPr lang="ro-RO" sz="2400" dirty="0" err="1"/>
              <a:t>şi</a:t>
            </a:r>
            <a:r>
              <a:rPr lang="ro-RO" sz="2400" dirty="0"/>
              <a:t> cu un buget limitat </a:t>
            </a:r>
            <a:r>
              <a:rPr lang="ro-RO" sz="2400" dirty="0" err="1"/>
              <a:t>şi</a:t>
            </a:r>
            <a:r>
              <a:rPr lang="ro-RO" sz="2400" dirty="0"/>
              <a:t> ne aprobat la timp de către Consiliul municipal în 2017, primăria municipiului a depus eforturi considerabile  </a:t>
            </a:r>
            <a:r>
              <a:rPr lang="ro-RO" sz="2400" dirty="0" err="1"/>
              <a:t>şi</a:t>
            </a:r>
            <a:r>
              <a:rPr lang="ro-RO" sz="2400" dirty="0"/>
              <a:t> cu un buget provizoriu la început de an, care ulterior a fost aprobat, a </a:t>
            </a:r>
            <a:r>
              <a:rPr lang="ro-RO" sz="2400" dirty="0" err="1"/>
              <a:t>reuşit</a:t>
            </a:r>
            <a:r>
              <a:rPr lang="ro-RO" sz="2400" dirty="0"/>
              <a:t> să aibă rezultate frumoase care sunt vizibile </a:t>
            </a:r>
            <a:r>
              <a:rPr lang="ro-RO" sz="2400" dirty="0" err="1"/>
              <a:t>şi</a:t>
            </a:r>
            <a:r>
              <a:rPr lang="ro-RO" sz="2400" dirty="0"/>
              <a:t> apreciate de către </a:t>
            </a:r>
            <a:r>
              <a:rPr lang="ro-RO" sz="2400" dirty="0" err="1"/>
              <a:t>cetăţenii</a:t>
            </a:r>
            <a:r>
              <a:rPr lang="ro-RO" sz="2400" dirty="0"/>
              <a:t> mun. Soroca.</a:t>
            </a:r>
            <a:endParaRPr lang="ru-RU" sz="2400" dirty="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o-RO" altLang="ru-RU" sz="2400" b="1" i="0" u="none" strike="noStrike" cap="none" normalizeH="0" baseline="0" dirty="0" smtClean="0">
              <a:ln>
                <a:noFill/>
              </a:ln>
              <a:solidFill>
                <a:schemeClr val="tx2"/>
              </a:solidFill>
              <a:effectLst/>
            </a:endParaRPr>
          </a:p>
        </p:txBody>
      </p:sp>
    </p:spTree>
    <p:extLst>
      <p:ext uri="{BB962C8B-B14F-4D97-AF65-F5344CB8AC3E}">
        <p14:creationId xmlns:p14="http://schemas.microsoft.com/office/powerpoint/2010/main" val="618671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863" y="3114576"/>
            <a:ext cx="4183062" cy="2788708"/>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32744" y="844572"/>
            <a:ext cx="4184650" cy="2789766"/>
          </a:xfrm>
        </p:spPr>
      </p:pic>
    </p:spTree>
    <p:extLst>
      <p:ext uri="{BB962C8B-B14F-4D97-AF65-F5344CB8AC3E}">
        <p14:creationId xmlns:p14="http://schemas.microsoft.com/office/powerpoint/2010/main" val="78477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ro-RO" dirty="0" smtClean="0"/>
              <a:t>Au </a:t>
            </a:r>
            <a:r>
              <a:rPr lang="ro-RO" dirty="0"/>
              <a:t>fost acordate total 686,0 mii lei pentru 225 familii care au născut copii în anul 2017 (222 x 3000 lei = 666,0 mii lei; 2 x 5000 lei = 10,0 mii lei; 1 x 10000 lei = 10,0 mii lei), ce este în </a:t>
            </a:r>
            <a:r>
              <a:rPr lang="ro-RO" dirty="0" err="1"/>
              <a:t>creştere</a:t>
            </a:r>
            <a:r>
              <a:rPr lang="ro-RO" dirty="0"/>
              <a:t> cu circa 136,0 mii lei </a:t>
            </a:r>
            <a:r>
              <a:rPr lang="ro-RO" dirty="0" err="1"/>
              <a:t>faţă</a:t>
            </a:r>
            <a:r>
              <a:rPr lang="ro-RO" dirty="0"/>
              <a:t> de anul 2016.</a:t>
            </a:r>
            <a:endParaRPr lang="ru-RU" dirty="0"/>
          </a:p>
          <a:p>
            <a:r>
              <a:rPr lang="ro-RO" dirty="0" smtClean="0"/>
              <a:t>Au </a:t>
            </a:r>
            <a:r>
              <a:rPr lang="ro-RO" dirty="0"/>
              <a:t>fost acordate ajutoare </a:t>
            </a:r>
            <a:r>
              <a:rPr lang="ro-RO" dirty="0" err="1"/>
              <a:t>băneşti</a:t>
            </a:r>
            <a:r>
              <a:rPr lang="ro-RO" dirty="0"/>
              <a:t> în suma totală de 557,7 mii lei:</a:t>
            </a:r>
            <a:endParaRPr lang="ru-RU" dirty="0"/>
          </a:p>
          <a:p>
            <a:r>
              <a:rPr lang="ro-RO" dirty="0"/>
              <a:t>	a) veterani, </a:t>
            </a:r>
            <a:r>
              <a:rPr lang="ro-RO" dirty="0" err="1"/>
              <a:t>participanţi</a:t>
            </a:r>
            <a:r>
              <a:rPr lang="ro-RO" dirty="0"/>
              <a:t> </a:t>
            </a:r>
            <a:r>
              <a:rPr lang="ro-RO" dirty="0" err="1"/>
              <a:t>şi</a:t>
            </a:r>
            <a:r>
              <a:rPr lang="ro-RO" dirty="0"/>
              <a:t> văduve de război – 47,7 mii lei pentru 20 persoane;</a:t>
            </a:r>
            <a:endParaRPr lang="ru-RU" dirty="0"/>
          </a:p>
          <a:p>
            <a:r>
              <a:rPr lang="ro-RO" dirty="0"/>
              <a:t>	b) ajutoare </a:t>
            </a:r>
            <a:r>
              <a:rPr lang="ro-RO" dirty="0" err="1"/>
              <a:t>băneşti</a:t>
            </a:r>
            <a:r>
              <a:rPr lang="ro-RO" dirty="0"/>
              <a:t> din fondul de rezervă în sumă de 513,0 mii lei la 27 persoane.</a:t>
            </a:r>
            <a:endParaRPr lang="ru-RU" dirty="0"/>
          </a:p>
          <a:p>
            <a:endParaRPr lang="ru-RU" dirty="0"/>
          </a:p>
        </p:txBody>
      </p:sp>
    </p:spTree>
    <p:extLst>
      <p:ext uri="{BB962C8B-B14F-4D97-AF65-F5344CB8AC3E}">
        <p14:creationId xmlns:p14="http://schemas.microsoft.com/office/powerpoint/2010/main" val="197739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463" y="272565"/>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3060592"/>
            <a:ext cx="4184650" cy="2789085"/>
          </a:xfrm>
        </p:spPr>
      </p:pic>
    </p:spTree>
    <p:extLst>
      <p:ext uri="{BB962C8B-B14F-4D97-AF65-F5344CB8AC3E}">
        <p14:creationId xmlns:p14="http://schemas.microsoft.com/office/powerpoint/2010/main" val="281327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463" y="559004"/>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3347031"/>
            <a:ext cx="4184650" cy="2789085"/>
          </a:xfrm>
        </p:spPr>
      </p:pic>
    </p:spTree>
    <p:extLst>
      <p:ext uri="{BB962C8B-B14F-4D97-AF65-F5344CB8AC3E}">
        <p14:creationId xmlns:p14="http://schemas.microsoft.com/office/powerpoint/2010/main" val="2089285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463" y="669172"/>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3457199"/>
            <a:ext cx="4184650" cy="2789085"/>
          </a:xfrm>
        </p:spPr>
      </p:pic>
    </p:spTree>
    <p:extLst>
      <p:ext uri="{BB962C8B-B14F-4D97-AF65-F5344CB8AC3E}">
        <p14:creationId xmlns:p14="http://schemas.microsoft.com/office/powerpoint/2010/main" val="1112423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2160589"/>
            <a:ext cx="8596668" cy="2367343"/>
          </a:xfrm>
        </p:spPr>
        <p:txBody>
          <a:bodyPr>
            <a:normAutofit/>
          </a:bodyPr>
          <a:lstStyle/>
          <a:p>
            <a:r>
              <a:rPr lang="ro-RO" sz="2400" dirty="0"/>
              <a:t>Au fost achitate </a:t>
            </a:r>
            <a:r>
              <a:rPr lang="ro-RO" sz="2400" dirty="0" err="1"/>
              <a:t>indemnizaţii</a:t>
            </a:r>
            <a:r>
              <a:rPr lang="ro-RO" sz="2400" dirty="0"/>
              <a:t> pentru 20 familii care au împlinit 50 de ani de căsătorie în sumă de 20,0 mii lei;</a:t>
            </a:r>
            <a:endParaRPr lang="ru-RU" sz="2400" dirty="0"/>
          </a:p>
          <a:p>
            <a:endParaRPr lang="ru-RU" sz="2400" dirty="0"/>
          </a:p>
        </p:txBody>
      </p:sp>
    </p:spTree>
    <p:extLst>
      <p:ext uri="{BB962C8B-B14F-4D97-AF65-F5344CB8AC3E}">
        <p14:creationId xmlns:p14="http://schemas.microsoft.com/office/powerpoint/2010/main" val="152539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5998" y="1087813"/>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3345743"/>
            <a:ext cx="4184650" cy="2789085"/>
          </a:xfrm>
        </p:spPr>
      </p:pic>
    </p:spTree>
    <p:extLst>
      <p:ext uri="{BB962C8B-B14F-4D97-AF65-F5344CB8AC3E}">
        <p14:creationId xmlns:p14="http://schemas.microsoft.com/office/powerpoint/2010/main" val="2335224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33796" y="3335254"/>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32745" y="745761"/>
            <a:ext cx="4184650" cy="2789085"/>
          </a:xfrm>
        </p:spPr>
      </p:pic>
    </p:spTree>
    <p:extLst>
      <p:ext uri="{BB962C8B-B14F-4D97-AF65-F5344CB8AC3E}">
        <p14:creationId xmlns:p14="http://schemas.microsoft.com/office/powerpoint/2010/main" val="4022175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66317" y="735273"/>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66643" y="3158114"/>
            <a:ext cx="4184650" cy="2789766"/>
          </a:xfrm>
        </p:spPr>
      </p:pic>
    </p:spTree>
    <p:extLst>
      <p:ext uri="{BB962C8B-B14F-4D97-AF65-F5344CB8AC3E}">
        <p14:creationId xmlns:p14="http://schemas.microsoft.com/office/powerpoint/2010/main" val="2391581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908" y="481544"/>
            <a:ext cx="4183062" cy="2788708"/>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970" y="3270252"/>
            <a:ext cx="4184650" cy="2789766"/>
          </a:xfrm>
        </p:spPr>
      </p:pic>
    </p:spTree>
    <p:extLst>
      <p:ext uri="{BB962C8B-B14F-4D97-AF65-F5344CB8AC3E}">
        <p14:creationId xmlns:p14="http://schemas.microsoft.com/office/powerpoint/2010/main" val="2343761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407624"/>
            <a:ext cx="8596668" cy="6334699"/>
          </a:xfrm>
        </p:spPr>
        <p:txBody>
          <a:bodyPr>
            <a:noAutofit/>
          </a:bodyPr>
          <a:lstStyle/>
          <a:p>
            <a:pPr algn="just"/>
            <a:r>
              <a:rPr lang="ro-RO" sz="2400" dirty="0"/>
              <a:t>În această perioadă la capitolul decizional de către primar au fost convocate 10 </a:t>
            </a:r>
            <a:r>
              <a:rPr lang="ro-RO" sz="2400" dirty="0" err="1"/>
              <a:t>şedinţe</a:t>
            </a:r>
            <a:r>
              <a:rPr lang="ro-RO" sz="2400" dirty="0"/>
              <a:t> a consiliului municipal  - 4 ordinare </a:t>
            </a:r>
            <a:r>
              <a:rPr lang="ro-RO" sz="2400" dirty="0" err="1"/>
              <a:t>şi</a:t>
            </a:r>
            <a:r>
              <a:rPr lang="ro-RO" sz="2400" dirty="0"/>
              <a:t> 6 extraordinare, la care au fost </a:t>
            </a:r>
            <a:r>
              <a:rPr lang="ro-RO" sz="2400" dirty="0" err="1"/>
              <a:t>iniţiate</a:t>
            </a:r>
            <a:r>
              <a:rPr lang="ro-RO" sz="2400" dirty="0"/>
              <a:t> 380 proiecte de decizii dintre care au fost aprobate 212.</a:t>
            </a:r>
            <a:endParaRPr lang="ru-RU" sz="2400" dirty="0"/>
          </a:p>
          <a:p>
            <a:pPr algn="just"/>
            <a:r>
              <a:rPr lang="ro-RO" sz="2400" dirty="0"/>
              <a:t>	Au fost efectuate 46 de </a:t>
            </a:r>
            <a:r>
              <a:rPr lang="ro-RO" sz="2400" dirty="0" err="1"/>
              <a:t>şedinţe</a:t>
            </a:r>
            <a:r>
              <a:rPr lang="ro-RO" sz="2400" dirty="0"/>
              <a:t> operative cu </a:t>
            </a:r>
            <a:r>
              <a:rPr lang="ro-RO" sz="2400" dirty="0" err="1"/>
              <a:t>instituţiile</a:t>
            </a:r>
            <a:r>
              <a:rPr lang="ro-RO" sz="2400" dirty="0"/>
              <a:t> </a:t>
            </a:r>
            <a:r>
              <a:rPr lang="ro-RO" sz="2400" dirty="0" smtClean="0"/>
              <a:t>        </a:t>
            </a:r>
            <a:r>
              <a:rPr lang="ro-RO" sz="2400" dirty="0" err="1" smtClean="0"/>
              <a:t>şi</a:t>
            </a:r>
            <a:r>
              <a:rPr lang="ro-RO" sz="2400" dirty="0" smtClean="0"/>
              <a:t> </a:t>
            </a:r>
            <a:r>
              <a:rPr lang="ro-RO" sz="2400" dirty="0"/>
              <a:t>serviciile publice locale, la care au participat </a:t>
            </a:r>
            <a:r>
              <a:rPr lang="ro-RO" sz="2400" dirty="0" err="1"/>
              <a:t>reprezentanţii</a:t>
            </a:r>
            <a:r>
              <a:rPr lang="ro-RO" sz="2400" dirty="0"/>
              <a:t> Inspectoratului de </a:t>
            </a:r>
            <a:r>
              <a:rPr lang="ro-RO" sz="2400" dirty="0" err="1"/>
              <a:t>poliţie</a:t>
            </a:r>
            <a:r>
              <a:rPr lang="ro-RO" sz="2400" dirty="0"/>
              <a:t>, </a:t>
            </a:r>
            <a:r>
              <a:rPr lang="ro-RO" sz="2400" dirty="0" err="1"/>
              <a:t>Direcţiei</a:t>
            </a:r>
            <a:r>
              <a:rPr lang="ro-RO" sz="2400" dirty="0"/>
              <a:t> </a:t>
            </a:r>
            <a:r>
              <a:rPr lang="ro-RO" sz="2400" dirty="0" err="1"/>
              <a:t>Situaţii</a:t>
            </a:r>
            <a:r>
              <a:rPr lang="ro-RO" sz="2400" dirty="0"/>
              <a:t> </a:t>
            </a:r>
            <a:r>
              <a:rPr lang="ro-RO" sz="2400" dirty="0" err="1"/>
              <a:t>Excepţionale</a:t>
            </a:r>
            <a:r>
              <a:rPr lang="ro-RO" sz="2400" dirty="0"/>
              <a:t>, </a:t>
            </a:r>
            <a:r>
              <a:rPr lang="ro-RO" sz="2400" dirty="0" err="1"/>
              <a:t>asistenţii</a:t>
            </a:r>
            <a:r>
              <a:rPr lang="ro-RO" sz="2400" dirty="0"/>
              <a:t> sociali din cadrul </a:t>
            </a:r>
            <a:r>
              <a:rPr lang="ro-RO" sz="2400" dirty="0" err="1"/>
              <a:t>Direcţiei</a:t>
            </a:r>
            <a:r>
              <a:rPr lang="ro-RO" sz="2400" dirty="0"/>
              <a:t> </a:t>
            </a:r>
            <a:r>
              <a:rPr lang="ro-RO" sz="2400" dirty="0" err="1"/>
              <a:t>asistenţă</a:t>
            </a:r>
            <a:r>
              <a:rPr lang="ro-RO" sz="2400" dirty="0"/>
              <a:t> socială </a:t>
            </a:r>
            <a:r>
              <a:rPr lang="ro-RO" sz="2400" dirty="0" err="1"/>
              <a:t>şi</a:t>
            </a:r>
            <a:r>
              <a:rPr lang="ro-RO" sz="2400" dirty="0"/>
              <a:t> </a:t>
            </a:r>
            <a:r>
              <a:rPr lang="ro-RO" sz="2400" dirty="0" err="1"/>
              <a:t>protecţie</a:t>
            </a:r>
            <a:r>
              <a:rPr lang="ro-RO" sz="2400" dirty="0"/>
              <a:t> a familiei, </a:t>
            </a:r>
            <a:r>
              <a:rPr lang="ro-RO" sz="2400" dirty="0" err="1" smtClean="0"/>
              <a:t>instituţiile</a:t>
            </a:r>
            <a:r>
              <a:rPr lang="ro-RO" sz="2400" dirty="0" smtClean="0"/>
              <a:t> </a:t>
            </a:r>
            <a:r>
              <a:rPr lang="ro-RO" sz="2400" dirty="0" err="1" smtClean="0"/>
              <a:t>şi</a:t>
            </a:r>
            <a:r>
              <a:rPr lang="ro-RO" sz="2400" dirty="0" smtClean="0"/>
              <a:t> întreprinderile care sunt în subordinea primarului, dar </a:t>
            </a:r>
            <a:r>
              <a:rPr lang="ro-RO" sz="2400" dirty="0"/>
              <a:t>la care </a:t>
            </a:r>
            <a:r>
              <a:rPr lang="ro-RO" sz="2400" dirty="0" err="1"/>
              <a:t>intenţionat</a:t>
            </a:r>
            <a:r>
              <a:rPr lang="ro-RO" sz="2400" dirty="0"/>
              <a:t> nemotivat n-au participat </a:t>
            </a:r>
            <a:r>
              <a:rPr lang="ro-RO" sz="2400" dirty="0" err="1"/>
              <a:t>reprezentanţii</a:t>
            </a:r>
            <a:r>
              <a:rPr lang="ro-RO" sz="2400" dirty="0"/>
              <a:t> </a:t>
            </a:r>
            <a:r>
              <a:rPr lang="ro-RO" sz="2400" dirty="0" err="1"/>
              <a:t>societăţii</a:t>
            </a:r>
            <a:r>
              <a:rPr lang="ro-RO" sz="2400" dirty="0"/>
              <a:t> pe </a:t>
            </a:r>
            <a:r>
              <a:rPr lang="ro-RO" sz="2400" dirty="0" err="1"/>
              <a:t>acţiuni</a:t>
            </a:r>
            <a:r>
              <a:rPr lang="ro-RO" sz="2400" dirty="0"/>
              <a:t> „Regia Apă-Canal Soroca</a:t>
            </a:r>
            <a:r>
              <a:rPr lang="ro-RO" sz="2400" dirty="0" smtClean="0"/>
              <a:t>”.                     </a:t>
            </a:r>
            <a:endParaRPr lang="ru-RU" sz="2400" dirty="0"/>
          </a:p>
        </p:txBody>
      </p:sp>
    </p:spTree>
    <p:extLst>
      <p:ext uri="{BB962C8B-B14F-4D97-AF65-F5344CB8AC3E}">
        <p14:creationId xmlns:p14="http://schemas.microsoft.com/office/powerpoint/2010/main" val="2690977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78105" y="3303302"/>
            <a:ext cx="4184650" cy="2789766"/>
          </a:xfrm>
        </p:spPr>
      </p:pic>
      <p:pic>
        <p:nvPicPr>
          <p:cNvPr id="8" name="Объект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95043" y="514594"/>
            <a:ext cx="4183062" cy="2788708"/>
          </a:xfrm>
        </p:spPr>
      </p:pic>
    </p:spTree>
    <p:extLst>
      <p:ext uri="{BB962C8B-B14F-4D97-AF65-F5344CB8AC3E}">
        <p14:creationId xmlns:p14="http://schemas.microsoft.com/office/powerpoint/2010/main" val="2247666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616946" y="1260933"/>
            <a:ext cx="8846544"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effectLst/>
                <a:ea typeface="Times New Roman" panose="02020603050405020304" pitchFamily="18" charset="0"/>
              </a:rPr>
              <a:t>Au fost repartizate 25 m</a:t>
            </a:r>
            <a:r>
              <a:rPr kumimoji="0" lang="ro-RO" altLang="ru-RU" sz="2400" b="0" i="0" u="none" strike="noStrike" cap="none" normalizeH="0" baseline="30000" dirty="0" smtClean="0">
                <a:ln>
                  <a:noFill/>
                </a:ln>
                <a:effectLst/>
                <a:ea typeface="Times New Roman" panose="02020603050405020304" pitchFamily="18" charset="0"/>
              </a:rPr>
              <a:t>3</a:t>
            </a:r>
            <a:r>
              <a:rPr kumimoji="0" lang="ro-RO" altLang="ru-RU" sz="2400" b="0" i="0" u="none" strike="noStrike" cap="none" normalizeH="0" baseline="0" dirty="0" smtClean="0">
                <a:ln>
                  <a:noFill/>
                </a:ln>
                <a:effectLst/>
                <a:ea typeface="Times New Roman" panose="02020603050405020304" pitchFamily="18" charset="0"/>
              </a:rPr>
              <a:t> de lemne persoanelor social vulnerabile.</a:t>
            </a:r>
            <a:endParaRPr kumimoji="0" lang="ru-RU" altLang="ru-RU" sz="2400" b="0" i="0" u="none" strike="noStrike" cap="none" normalizeH="0" baseline="0" dirty="0" smtClean="0">
              <a:ln>
                <a:noFill/>
              </a:ln>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ru-RU" sz="2400" b="0" i="0" u="none" strike="noStrike" cap="none" normalizeH="0" baseline="0" dirty="0" smtClean="0">
                <a:ln>
                  <a:noFill/>
                </a:ln>
                <a:effectLst/>
                <a:ea typeface="Times New Roman" panose="02020603050405020304" pitchFamily="18" charset="0"/>
              </a:rPr>
              <a:t>au fost examinate 1240 cereri cu privire la acordarea ajutorului material. </a:t>
            </a:r>
            <a:endParaRPr kumimoji="0" lang="ro-MD" altLang="ru-RU" sz="2400" b="0" i="0" u="none" strike="noStrike" cap="none" normalizeH="0" baseline="0" dirty="0" smtClean="0">
              <a:ln>
                <a:noFill/>
              </a:ln>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ru-RU" sz="2400" b="0" i="0" u="none" strike="noStrike" cap="none" normalizeH="0" baseline="0" dirty="0" smtClean="0">
                <a:ln>
                  <a:noFill/>
                </a:ln>
                <a:effectLst/>
                <a:ea typeface="Times New Roman" panose="02020603050405020304" pitchFamily="18" charset="0"/>
              </a:rPr>
              <a:t>În urma examinării cererilor 1193 de persoane au beneficiat de ajutor material în suma totală de 754800 lei, iar  în urma petiţiilor şi audienţelor 87 persoane - suma de 79400 lei, </a:t>
            </a:r>
            <a:endParaRPr kumimoji="0" lang="ro-MD" altLang="ru-RU" sz="2400" b="0" i="0" u="none" strike="noStrike" cap="none" normalizeH="0" baseline="0" dirty="0" smtClean="0">
              <a:ln>
                <a:noFill/>
              </a:ln>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ru-RU" sz="2400" b="0" i="0" u="none" strike="noStrike" cap="none" normalizeH="0" baseline="0" dirty="0" smtClean="0">
                <a:ln>
                  <a:noFill/>
                </a:ln>
                <a:effectLst/>
                <a:ea typeface="Times New Roman" panose="02020603050405020304" pitchFamily="18" charset="0"/>
              </a:rPr>
              <a:t>surse financiare alocate din Fondul Republican de Susţinere </a:t>
            </a:r>
            <a:r>
              <a:rPr kumimoji="0" lang="ro-MD" altLang="ru-RU" sz="2400" b="0" i="0" u="none" strike="noStrike" cap="none" normalizeH="0" baseline="0" dirty="0" smtClean="0">
                <a:ln>
                  <a:noFill/>
                </a:ln>
                <a:effectLst/>
                <a:ea typeface="Times New Roman" panose="02020603050405020304" pitchFamily="18" charset="0"/>
              </a:rPr>
              <a:t>         </a:t>
            </a:r>
            <a:r>
              <a:rPr kumimoji="0" lang="it-IT" altLang="ru-RU" sz="2400" b="0" i="0" u="none" strike="noStrike" cap="none" normalizeH="0" baseline="0" dirty="0" smtClean="0">
                <a:ln>
                  <a:noFill/>
                </a:ln>
                <a:effectLst/>
                <a:ea typeface="Times New Roman" panose="02020603050405020304" pitchFamily="18" charset="0"/>
              </a:rPr>
              <a:t>a Populaţiei.</a:t>
            </a:r>
            <a:endParaRPr kumimoji="0" lang="ro-MD" altLang="ru-RU" sz="2400" b="0" i="0" u="none" strike="noStrike" cap="none" normalizeH="0" baseline="0" dirty="0" smtClean="0">
              <a:ln>
                <a:noFill/>
              </a:ln>
              <a:effectLst/>
              <a:ea typeface="Times New Roman" panose="02020603050405020304" pitchFamily="18" charset="0"/>
            </a:endParaRPr>
          </a:p>
          <a:p>
            <a:pPr marL="0" lvl="0" indent="0" algn="just" defTabSz="914400" eaLnBrk="0" fontAlgn="base" hangingPunct="0">
              <a:spcBef>
                <a:spcPct val="0"/>
              </a:spcBef>
              <a:spcAft>
                <a:spcPct val="0"/>
              </a:spcAft>
              <a:buClrTx/>
              <a:buSzTx/>
              <a:buNone/>
            </a:pPr>
            <a:r>
              <a:rPr lang="it-IT" sz="2400" dirty="0"/>
              <a:t>Către Ziua persoanelor în etate 157 de persoane au beneficiat a câte 500 lei, în total suma de 78500 lei alocată din fondul local de susţinere a populaţiei.</a:t>
            </a:r>
            <a:endParaRPr kumimoji="0" lang="it-IT" altLang="ru-RU" sz="2400" b="0" i="0" u="none" strike="noStrike" cap="none" normalizeH="0" baseline="0" dirty="0" smtClean="0">
              <a:ln>
                <a:noFill/>
              </a:ln>
              <a:effectLst/>
            </a:endParaRPr>
          </a:p>
        </p:txBody>
      </p:sp>
    </p:spTree>
    <p:extLst>
      <p:ext uri="{BB962C8B-B14F-4D97-AF65-F5344CB8AC3E}">
        <p14:creationId xmlns:p14="http://schemas.microsoft.com/office/powerpoint/2010/main" val="3008354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374573"/>
            <a:ext cx="8596668" cy="1983037"/>
          </a:xfrm>
        </p:spPr>
        <p:txBody>
          <a:bodyPr>
            <a:normAutofit/>
          </a:bodyPr>
          <a:lstStyle/>
          <a:p>
            <a:pPr algn="ctr"/>
            <a:r>
              <a:rPr lang="ro-MD" dirty="0" smtClean="0">
                <a:latin typeface="Arial Black" panose="020B0A04020102020204" pitchFamily="34" charset="0"/>
              </a:rPr>
              <a:t>Domeniul </a:t>
            </a:r>
            <a:r>
              <a:rPr lang="ro-MD" dirty="0" err="1" smtClean="0">
                <a:latin typeface="Arial Black" panose="020B0A04020102020204" pitchFamily="34" charset="0"/>
              </a:rPr>
              <a:t>Protecţiei</a:t>
            </a:r>
            <a:r>
              <a:rPr lang="ro-MD" dirty="0" smtClean="0">
                <a:latin typeface="Arial Black" panose="020B0A04020102020204" pitchFamily="34" charset="0"/>
              </a:rPr>
              <a:t> speciale </a:t>
            </a:r>
            <a:br>
              <a:rPr lang="ro-MD" dirty="0" smtClean="0">
                <a:latin typeface="Arial Black" panose="020B0A04020102020204" pitchFamily="34" charset="0"/>
              </a:rPr>
            </a:br>
            <a:r>
              <a:rPr lang="ro-MD" dirty="0" smtClean="0">
                <a:latin typeface="Arial Black" panose="020B0A04020102020204" pitchFamily="34" charset="0"/>
              </a:rPr>
              <a:t>a copiilor </a:t>
            </a:r>
            <a:r>
              <a:rPr lang="ro-MD" dirty="0" err="1" smtClean="0">
                <a:latin typeface="Arial Black" panose="020B0A04020102020204" pitchFamily="34" charset="0"/>
              </a:rPr>
              <a:t>aflaţi</a:t>
            </a:r>
            <a:r>
              <a:rPr lang="ro-MD" dirty="0" smtClean="0">
                <a:latin typeface="Arial Black" panose="020B0A04020102020204" pitchFamily="34" charset="0"/>
              </a:rPr>
              <a:t> în </a:t>
            </a:r>
            <a:r>
              <a:rPr lang="ro-MD" dirty="0" err="1" smtClean="0">
                <a:latin typeface="Arial Black" panose="020B0A04020102020204" pitchFamily="34" charset="0"/>
              </a:rPr>
              <a:t>situaţie</a:t>
            </a:r>
            <a:r>
              <a:rPr lang="ro-MD" dirty="0" smtClean="0">
                <a:latin typeface="Arial Black" panose="020B0A04020102020204" pitchFamily="34" charset="0"/>
              </a:rPr>
              <a:t> de risc </a:t>
            </a:r>
            <a:br>
              <a:rPr lang="ro-MD" dirty="0" smtClean="0">
                <a:latin typeface="Arial Black" panose="020B0A04020102020204" pitchFamily="34" charset="0"/>
              </a:rPr>
            </a:br>
            <a:r>
              <a:rPr lang="ro-MD" dirty="0" err="1" smtClean="0">
                <a:latin typeface="Arial Black" panose="020B0A04020102020204" pitchFamily="34" charset="0"/>
              </a:rPr>
              <a:t>şi</a:t>
            </a:r>
            <a:r>
              <a:rPr lang="ro-MD" dirty="0" smtClean="0">
                <a:latin typeface="Arial Black" panose="020B0A04020102020204" pitchFamily="34" charset="0"/>
              </a:rPr>
              <a:t> </a:t>
            </a:r>
            <a:r>
              <a:rPr lang="ro-MD" dirty="0" err="1" smtClean="0">
                <a:latin typeface="Arial Black" panose="020B0A04020102020204" pitchFamily="34" charset="0"/>
              </a:rPr>
              <a:t>acopiilor</a:t>
            </a:r>
            <a:r>
              <a:rPr lang="ro-MD" dirty="0" smtClean="0">
                <a:latin typeface="Arial Black" panose="020B0A04020102020204" pitchFamily="34" charset="0"/>
              </a:rPr>
              <a:t> </a:t>
            </a:r>
            <a:r>
              <a:rPr lang="ro-MD" dirty="0" err="1" smtClean="0">
                <a:latin typeface="Arial Black" panose="020B0A04020102020204" pitchFamily="34" charset="0"/>
              </a:rPr>
              <a:t>separaţi</a:t>
            </a:r>
            <a:r>
              <a:rPr lang="ro-MD" dirty="0" smtClean="0">
                <a:latin typeface="Arial Black" panose="020B0A04020102020204" pitchFamily="34" charset="0"/>
              </a:rPr>
              <a:t> de </a:t>
            </a:r>
            <a:r>
              <a:rPr lang="ro-MD" dirty="0" err="1" smtClean="0">
                <a:latin typeface="Arial Black" panose="020B0A04020102020204" pitchFamily="34" charset="0"/>
              </a:rPr>
              <a:t>părinţi</a:t>
            </a:r>
            <a:endParaRPr lang="ru-RU" dirty="0">
              <a:latin typeface="Arial Black" panose="020B0A04020102020204" pitchFamily="34" charset="0"/>
            </a:endParaRPr>
          </a:p>
        </p:txBody>
      </p:sp>
      <p:sp>
        <p:nvSpPr>
          <p:cNvPr id="3" name="Объект 2"/>
          <p:cNvSpPr>
            <a:spLocks noGrp="1"/>
          </p:cNvSpPr>
          <p:nvPr>
            <p:ph idx="1"/>
          </p:nvPr>
        </p:nvSpPr>
        <p:spPr>
          <a:xfrm>
            <a:off x="677334" y="2160589"/>
            <a:ext cx="8596668" cy="4504616"/>
          </a:xfrm>
        </p:spPr>
        <p:txBody>
          <a:bodyPr>
            <a:noAutofit/>
          </a:bodyPr>
          <a:lstStyle/>
          <a:p>
            <a:pPr algn="just"/>
            <a:r>
              <a:rPr lang="ro-RO" sz="2400" dirty="0"/>
              <a:t>Au fost </a:t>
            </a:r>
            <a:r>
              <a:rPr lang="it-IT" sz="2400" dirty="0"/>
              <a:t>examinate 45 sesizări cu întocmirea a 45 dispoziţii de </a:t>
            </a:r>
            <a:r>
              <a:rPr lang="it-IT" sz="2400" dirty="0" smtClean="0"/>
              <a:t>formare</a:t>
            </a:r>
            <a:r>
              <a:rPr lang="ro-MD" sz="2400" dirty="0" smtClean="0"/>
              <a:t> </a:t>
            </a:r>
            <a:r>
              <a:rPr lang="it-IT" sz="2400" dirty="0" smtClean="0"/>
              <a:t>a </a:t>
            </a:r>
            <a:r>
              <a:rPr lang="it-IT" sz="2400" dirty="0"/>
              <a:t>comisiilor pentru examinarea cazurilor. </a:t>
            </a:r>
            <a:endParaRPr lang="ru-RU" sz="2400" dirty="0"/>
          </a:p>
          <a:p>
            <a:pPr algn="just"/>
            <a:r>
              <a:rPr lang="it-IT" sz="2400" dirty="0"/>
              <a:t>Au </a:t>
            </a:r>
            <a:r>
              <a:rPr lang="it-IT" sz="2400" dirty="0" smtClean="0"/>
              <a:t>fo</a:t>
            </a:r>
            <a:r>
              <a:rPr lang="ro-MD" sz="2400" dirty="0" smtClean="0"/>
              <a:t>s</a:t>
            </a:r>
            <a:r>
              <a:rPr lang="it-IT" sz="2400" dirty="0" smtClean="0"/>
              <a:t>t </a:t>
            </a:r>
            <a:r>
              <a:rPr lang="it-IT" sz="2400" dirty="0"/>
              <a:t>întocmite 9 dispoziţii de tutelă şi curatelă asupra </a:t>
            </a:r>
            <a:r>
              <a:rPr lang="it-IT" sz="2400" dirty="0" smtClean="0"/>
              <a:t>minorilor</a:t>
            </a:r>
            <a:r>
              <a:rPr lang="ro-MD" sz="2400" dirty="0" smtClean="0"/>
              <a:t>.</a:t>
            </a:r>
            <a:endParaRPr lang="ru-RU" sz="2400" dirty="0"/>
          </a:p>
          <a:p>
            <a:pPr algn="just"/>
            <a:r>
              <a:rPr lang="it-IT" sz="2400" dirty="0" smtClean="0"/>
              <a:t>Au </a:t>
            </a:r>
            <a:r>
              <a:rPr lang="it-IT" sz="2400" dirty="0"/>
              <a:t>fost întocmite 16 avize de plasament planificat a minorilor aflaţi </a:t>
            </a:r>
            <a:r>
              <a:rPr lang="it-IT" sz="2400" dirty="0" smtClean="0"/>
              <a:t>în </a:t>
            </a:r>
            <a:r>
              <a:rPr lang="it-IT" sz="2400" dirty="0"/>
              <a:t>situaţie de risc. </a:t>
            </a:r>
            <a:endParaRPr lang="ru-RU" sz="2400" dirty="0"/>
          </a:p>
          <a:p>
            <a:pPr algn="just"/>
            <a:r>
              <a:rPr lang="it-IT" sz="2400" dirty="0" smtClean="0"/>
              <a:t>Au </a:t>
            </a:r>
            <a:r>
              <a:rPr lang="it-IT" sz="2400" dirty="0"/>
              <a:t>fost întocmite 8 dispoziţii de plasament de urgenţă a minorilor aflaţi </a:t>
            </a:r>
            <a:r>
              <a:rPr lang="it-IT" sz="2400" dirty="0" smtClean="0"/>
              <a:t>în </a:t>
            </a:r>
            <a:r>
              <a:rPr lang="it-IT" sz="2400" dirty="0"/>
              <a:t>situaţie de risc. </a:t>
            </a:r>
            <a:endParaRPr lang="ru-RU" sz="2400" dirty="0"/>
          </a:p>
          <a:p>
            <a:pPr algn="just"/>
            <a:r>
              <a:rPr lang="it-IT" sz="2400" dirty="0" smtClean="0"/>
              <a:t>A</a:t>
            </a:r>
            <a:r>
              <a:rPr lang="ro-RO" sz="2400" dirty="0"/>
              <a:t>u fost întocmite</a:t>
            </a:r>
            <a:r>
              <a:rPr lang="it-IT" sz="2400" dirty="0"/>
              <a:t> 5 cereri de chemare în judecată fără decădere </a:t>
            </a:r>
            <a:r>
              <a:rPr lang="it-IT" sz="2400" dirty="0" smtClean="0"/>
              <a:t>de drepturi </a:t>
            </a:r>
            <a:r>
              <a:rPr lang="it-IT" sz="2400" dirty="0"/>
              <a:t>părinteşti</a:t>
            </a:r>
            <a:r>
              <a:rPr lang="it-IT" sz="2400" dirty="0" smtClean="0"/>
              <a:t>.</a:t>
            </a:r>
            <a:endParaRPr lang="ro-MD" sz="2400" dirty="0" smtClean="0"/>
          </a:p>
          <a:p>
            <a:pPr algn="just"/>
            <a:endParaRPr lang="ru-RU" sz="2400" dirty="0"/>
          </a:p>
        </p:txBody>
      </p:sp>
    </p:spTree>
    <p:extLst>
      <p:ext uri="{BB962C8B-B14F-4D97-AF65-F5344CB8AC3E}">
        <p14:creationId xmlns:p14="http://schemas.microsoft.com/office/powerpoint/2010/main" val="297742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dirty="0" err="1" smtClean="0">
                <a:latin typeface="Arial Black" panose="020B0A04020102020204" pitchFamily="34" charset="0"/>
              </a:rPr>
              <a:t>Activităţi</a:t>
            </a:r>
            <a:r>
              <a:rPr lang="ro-MD" dirty="0" smtClean="0">
                <a:latin typeface="Arial Black" panose="020B0A04020102020204" pitchFamily="34" charset="0"/>
              </a:rPr>
              <a:t> cu minoritatea romă</a:t>
            </a:r>
            <a:endParaRPr lang="ru-RU" dirty="0">
              <a:latin typeface="Arial Black" panose="020B0A04020102020204" pitchFamily="34" charset="0"/>
            </a:endParaRPr>
          </a:p>
        </p:txBody>
      </p:sp>
      <p:sp>
        <p:nvSpPr>
          <p:cNvPr id="3" name="Объект 2"/>
          <p:cNvSpPr>
            <a:spLocks noGrp="1"/>
          </p:cNvSpPr>
          <p:nvPr>
            <p:ph idx="1"/>
          </p:nvPr>
        </p:nvSpPr>
        <p:spPr/>
        <p:txBody>
          <a:bodyPr/>
          <a:lstStyle/>
          <a:p>
            <a:r>
              <a:rPr lang="ro-RO" sz="2400" dirty="0" smtClean="0"/>
              <a:t>Au </a:t>
            </a:r>
            <a:r>
              <a:rPr lang="ro-RO" sz="2400" dirty="0"/>
              <a:t>fost acordate </a:t>
            </a:r>
            <a:r>
              <a:rPr lang="ro-RO" sz="2400" dirty="0" err="1"/>
              <a:t>asistenţe</a:t>
            </a:r>
            <a:r>
              <a:rPr lang="ro-RO" sz="2400" dirty="0"/>
              <a:t> documentară la 220 beneficiari, </a:t>
            </a:r>
            <a:endParaRPr lang="ro-RO" sz="2400" dirty="0" smtClean="0"/>
          </a:p>
          <a:p>
            <a:r>
              <a:rPr lang="ro-RO" sz="2400" dirty="0" err="1" smtClean="0"/>
              <a:t>prestaţii</a:t>
            </a:r>
            <a:r>
              <a:rPr lang="ro-RO" sz="2400" dirty="0" smtClean="0"/>
              <a:t> </a:t>
            </a:r>
            <a:r>
              <a:rPr lang="ro-RO" sz="2400" dirty="0"/>
              <a:t>sociale la 430 persoane, </a:t>
            </a:r>
            <a:endParaRPr lang="ro-RO" sz="2400" dirty="0" smtClean="0"/>
          </a:p>
          <a:p>
            <a:r>
              <a:rPr lang="ro-RO" sz="2400" dirty="0" smtClean="0"/>
              <a:t>servicii </a:t>
            </a:r>
            <a:r>
              <a:rPr lang="ro-RO" sz="2400" dirty="0"/>
              <a:t>sociale la 11 persoane.</a:t>
            </a:r>
            <a:endParaRPr lang="ru-RU" sz="2400" dirty="0"/>
          </a:p>
          <a:p>
            <a:endParaRPr lang="ru-RU" dirty="0"/>
          </a:p>
        </p:txBody>
      </p:sp>
    </p:spTree>
    <p:extLst>
      <p:ext uri="{BB962C8B-B14F-4D97-AF65-F5344CB8AC3E}">
        <p14:creationId xmlns:p14="http://schemas.microsoft.com/office/powerpoint/2010/main" val="2076417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cap="all" dirty="0">
                <a:latin typeface="Arial Black" panose="020B0A04020102020204" pitchFamily="34" charset="0"/>
              </a:rPr>
              <a:t>Domeniul Sportiv</a:t>
            </a:r>
            <a:endParaRPr lang="ru-RU" dirty="0"/>
          </a:p>
        </p:txBody>
      </p:sp>
      <p:sp>
        <p:nvSpPr>
          <p:cNvPr id="3" name="Объект 2"/>
          <p:cNvSpPr>
            <a:spLocks noGrp="1"/>
          </p:cNvSpPr>
          <p:nvPr>
            <p:ph idx="1"/>
          </p:nvPr>
        </p:nvSpPr>
        <p:spPr/>
        <p:txBody>
          <a:bodyPr>
            <a:normAutofit/>
          </a:bodyPr>
          <a:lstStyle/>
          <a:p>
            <a:pPr algn="just"/>
            <a:r>
              <a:rPr lang="ro-RO" sz="2400" dirty="0"/>
              <a:t>În domeniul sportiv au fost </a:t>
            </a:r>
            <a:r>
              <a:rPr lang="ro-RO" sz="2400" dirty="0" err="1"/>
              <a:t>desfăşurate</a:t>
            </a:r>
            <a:r>
              <a:rPr lang="ro-RO" sz="2400" dirty="0"/>
              <a:t> 26 de </a:t>
            </a:r>
            <a:r>
              <a:rPr lang="ro-RO" sz="2400" dirty="0" err="1"/>
              <a:t>acţiuni</a:t>
            </a:r>
            <a:r>
              <a:rPr lang="ro-RO" sz="2400" dirty="0"/>
              <a:t> sportive cu participarea a 7855 persoane.</a:t>
            </a:r>
            <a:endParaRPr lang="ru-RU" sz="2400" dirty="0"/>
          </a:p>
          <a:p>
            <a:pPr algn="just"/>
            <a:r>
              <a:rPr lang="ro-RO" sz="2400" dirty="0"/>
              <a:t>Unele din cele mai importante </a:t>
            </a:r>
            <a:r>
              <a:rPr lang="ro-RO" sz="2400" dirty="0" err="1"/>
              <a:t>competiţii</a:t>
            </a:r>
            <a:r>
              <a:rPr lang="ro-RO" sz="2400" dirty="0"/>
              <a:t> care s-au </a:t>
            </a:r>
            <a:r>
              <a:rPr lang="ro-RO" sz="2400" dirty="0" err="1"/>
              <a:t>desfăşurat</a:t>
            </a:r>
            <a:r>
              <a:rPr lang="ro-RO" sz="2400" dirty="0"/>
              <a:t> sunt cele </a:t>
            </a:r>
            <a:r>
              <a:rPr lang="ro-RO" sz="2400" dirty="0" err="1"/>
              <a:t>internaţionale</a:t>
            </a:r>
            <a:r>
              <a:rPr lang="ro-RO" sz="2400" dirty="0"/>
              <a:t> </a:t>
            </a:r>
            <a:r>
              <a:rPr lang="ro-RO" sz="2400" dirty="0" err="1"/>
              <a:t>şi</a:t>
            </a:r>
            <a:r>
              <a:rPr lang="ro-RO" sz="2400" dirty="0"/>
              <a:t> republicane: turneul </a:t>
            </a:r>
            <a:r>
              <a:rPr lang="ro-RO" sz="2400" dirty="0" err="1"/>
              <a:t>internaţional</a:t>
            </a:r>
            <a:r>
              <a:rPr lang="ro-RO" sz="2400" dirty="0"/>
              <a:t> la judo, turneul </a:t>
            </a:r>
            <a:r>
              <a:rPr lang="ro-RO" sz="2400" dirty="0" err="1"/>
              <a:t>internaţional</a:t>
            </a:r>
            <a:r>
              <a:rPr lang="ro-RO" sz="2400" dirty="0"/>
              <a:t> la lupta greco-romană; turneul republican la tenis de cort „Toamna de aur”; turneul republican la joc de dame în memoria lui Serghei </a:t>
            </a:r>
            <a:r>
              <a:rPr lang="ro-RO" sz="2400" dirty="0" err="1"/>
              <a:t>Botnari</a:t>
            </a:r>
            <a:r>
              <a:rPr lang="ro-RO" sz="2400" dirty="0"/>
              <a:t>. În cadrul acestor turnee au participat 560 de sportivi, o parte din ei ocupând locuri premiante.</a:t>
            </a:r>
            <a:endParaRPr lang="ru-RU" sz="2400" dirty="0"/>
          </a:p>
          <a:p>
            <a:endParaRPr lang="ru-RU" sz="2400" dirty="0"/>
          </a:p>
        </p:txBody>
      </p:sp>
    </p:spTree>
    <p:extLst>
      <p:ext uri="{BB962C8B-B14F-4D97-AF65-F5344CB8AC3E}">
        <p14:creationId xmlns:p14="http://schemas.microsoft.com/office/powerpoint/2010/main" val="55683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95446" y="876667"/>
            <a:ext cx="4183062" cy="2769644"/>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78508" y="3646311"/>
            <a:ext cx="4184650" cy="2771651"/>
          </a:xfrm>
        </p:spPr>
      </p:pic>
    </p:spTree>
    <p:extLst>
      <p:ext uri="{BB962C8B-B14F-4D97-AF65-F5344CB8AC3E}">
        <p14:creationId xmlns:p14="http://schemas.microsoft.com/office/powerpoint/2010/main" val="1246625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84430" y="3454614"/>
            <a:ext cx="4183062" cy="2769644"/>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67492" y="682963"/>
            <a:ext cx="4184650" cy="2771651"/>
          </a:xfrm>
        </p:spPr>
      </p:pic>
    </p:spTree>
    <p:extLst>
      <p:ext uri="{BB962C8B-B14F-4D97-AF65-F5344CB8AC3E}">
        <p14:creationId xmlns:p14="http://schemas.microsoft.com/office/powerpoint/2010/main" val="683038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48212" y="3294250"/>
            <a:ext cx="4184650" cy="2771651"/>
          </a:xfrm>
        </p:spPr>
      </p:pic>
      <p:pic>
        <p:nvPicPr>
          <p:cNvPr id="7" name="Объект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65150" y="523651"/>
            <a:ext cx="4183062" cy="2770599"/>
          </a:xfrm>
        </p:spPr>
      </p:pic>
    </p:spTree>
    <p:extLst>
      <p:ext uri="{BB962C8B-B14F-4D97-AF65-F5344CB8AC3E}">
        <p14:creationId xmlns:p14="http://schemas.microsoft.com/office/powerpoint/2010/main" val="2594272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55829" y="3674475"/>
            <a:ext cx="4183062" cy="2770599"/>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24272" y="644310"/>
            <a:ext cx="4184650" cy="2771651"/>
          </a:xfrm>
        </p:spPr>
      </p:pic>
    </p:spTree>
    <p:extLst>
      <p:ext uri="{BB962C8B-B14F-4D97-AF65-F5344CB8AC3E}">
        <p14:creationId xmlns:p14="http://schemas.microsoft.com/office/powerpoint/2010/main" val="2341970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463" y="823409"/>
            <a:ext cx="4183062" cy="2788027"/>
          </a:xfrm>
        </p:spPr>
      </p:pic>
      <p:pic>
        <p:nvPicPr>
          <p:cNvPr id="10" name="Объект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2706423"/>
            <a:ext cx="4184650" cy="2789766"/>
          </a:xfrm>
        </p:spPr>
      </p:pic>
    </p:spTree>
    <p:extLst>
      <p:ext uri="{BB962C8B-B14F-4D97-AF65-F5344CB8AC3E}">
        <p14:creationId xmlns:p14="http://schemas.microsoft.com/office/powerpoint/2010/main" val="2564442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881349"/>
            <a:ext cx="8596668" cy="5160013"/>
          </a:xfrm>
        </p:spPr>
        <p:txBody>
          <a:bodyPr/>
          <a:lstStyle/>
          <a:p>
            <a:pPr algn="just"/>
            <a:endParaRPr lang="ro-RO" sz="2400" dirty="0" smtClean="0"/>
          </a:p>
          <a:p>
            <a:pPr algn="just"/>
            <a:endParaRPr lang="ro-RO" sz="2400" dirty="0"/>
          </a:p>
          <a:p>
            <a:pPr algn="just"/>
            <a:r>
              <a:rPr lang="ro-RO" sz="2400" dirty="0" smtClean="0"/>
              <a:t>La </a:t>
            </a:r>
            <a:r>
              <a:rPr lang="ro-RO" sz="2400" dirty="0"/>
              <a:t>fel în această perioadă au fost efectuate 48 de </a:t>
            </a:r>
            <a:r>
              <a:rPr lang="ro-RO" sz="2400" dirty="0" err="1"/>
              <a:t>şedinţe</a:t>
            </a:r>
            <a:r>
              <a:rPr lang="ro-RO" sz="2400" dirty="0"/>
              <a:t> operative cu aparatul primăriei, la care s-au discutat problemele stringente ale </a:t>
            </a:r>
            <a:r>
              <a:rPr lang="ro-RO" sz="2400" dirty="0" err="1"/>
              <a:t>oraşului</a:t>
            </a:r>
            <a:r>
              <a:rPr lang="ro-RO" sz="2400" dirty="0"/>
              <a:t> </a:t>
            </a:r>
            <a:r>
              <a:rPr lang="ro-RO" sz="2400" dirty="0" err="1"/>
              <a:t>şi</a:t>
            </a:r>
            <a:r>
              <a:rPr lang="ro-RO" sz="2400" dirty="0"/>
              <a:t> la care s-au luat hotărâri de </a:t>
            </a:r>
            <a:r>
              <a:rPr lang="ro-RO" sz="2400" dirty="0" err="1"/>
              <a:t>soluţionare</a:t>
            </a:r>
            <a:r>
              <a:rPr lang="ro-RO" sz="2400" dirty="0"/>
              <a:t> a lor. În fiecare zi de luni s-a efectuat </a:t>
            </a:r>
            <a:r>
              <a:rPr lang="ro-RO" sz="2400" dirty="0" err="1"/>
              <a:t>audienţa</a:t>
            </a:r>
            <a:r>
              <a:rPr lang="ro-RO" sz="2400" dirty="0"/>
              <a:t> </a:t>
            </a:r>
            <a:r>
              <a:rPr lang="ro-RO" sz="2400" dirty="0" err="1"/>
              <a:t>cetăţenilor</a:t>
            </a:r>
            <a:r>
              <a:rPr lang="ro-RO" sz="2400" dirty="0"/>
              <a:t> de către primarul mun. Soroca, la care au fost audiate 244 persoane</a:t>
            </a:r>
            <a:r>
              <a:rPr lang="ro-RO" sz="2400" dirty="0" smtClean="0"/>
              <a:t>. Majoritatea problemelor abordate au fost </a:t>
            </a:r>
            <a:r>
              <a:rPr lang="ro-RO" sz="2400" dirty="0" err="1" smtClean="0"/>
              <a:t>soluţionate</a:t>
            </a:r>
            <a:r>
              <a:rPr lang="ro-RO" sz="2400" dirty="0" smtClean="0"/>
              <a:t>. </a:t>
            </a:r>
            <a:endParaRPr lang="ru-RU" sz="2400" dirty="0"/>
          </a:p>
          <a:p>
            <a:endParaRPr lang="ru-RU" dirty="0"/>
          </a:p>
        </p:txBody>
      </p:sp>
    </p:spTree>
    <p:extLst>
      <p:ext uri="{BB962C8B-B14F-4D97-AF65-F5344CB8AC3E}">
        <p14:creationId xmlns:p14="http://schemas.microsoft.com/office/powerpoint/2010/main" val="3378394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65149" y="3580736"/>
            <a:ext cx="4183062" cy="2769644"/>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48211" y="810041"/>
            <a:ext cx="4184650" cy="2770695"/>
          </a:xfrm>
        </p:spPr>
      </p:pic>
    </p:spTree>
    <p:extLst>
      <p:ext uri="{BB962C8B-B14F-4D97-AF65-F5344CB8AC3E}">
        <p14:creationId xmlns:p14="http://schemas.microsoft.com/office/powerpoint/2010/main" val="1891462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95446" y="3239213"/>
            <a:ext cx="4183062" cy="2769644"/>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78508" y="468518"/>
            <a:ext cx="4184650" cy="2770695"/>
          </a:xfrm>
        </p:spPr>
      </p:pic>
    </p:spTree>
    <p:extLst>
      <p:ext uri="{BB962C8B-B14F-4D97-AF65-F5344CB8AC3E}">
        <p14:creationId xmlns:p14="http://schemas.microsoft.com/office/powerpoint/2010/main" val="384880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908" y="766575"/>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970" y="3554602"/>
            <a:ext cx="4184650" cy="2789085"/>
          </a:xfrm>
        </p:spPr>
      </p:pic>
    </p:spTree>
    <p:extLst>
      <p:ext uri="{BB962C8B-B14F-4D97-AF65-F5344CB8AC3E}">
        <p14:creationId xmlns:p14="http://schemas.microsoft.com/office/powerpoint/2010/main" val="1534439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88032" y="581037"/>
            <a:ext cx="4183062" cy="2788027"/>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1094" y="3369064"/>
            <a:ext cx="4184650" cy="3138487"/>
          </a:xfrm>
        </p:spPr>
      </p:pic>
    </p:spTree>
    <p:extLst>
      <p:ext uri="{BB962C8B-B14F-4D97-AF65-F5344CB8AC3E}">
        <p14:creationId xmlns:p14="http://schemas.microsoft.com/office/powerpoint/2010/main" val="316264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42267" y="439453"/>
            <a:ext cx="4183062" cy="3137296"/>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25329" y="3303243"/>
            <a:ext cx="4184650" cy="3138487"/>
          </a:xfrm>
        </p:spPr>
      </p:pic>
    </p:spTree>
    <p:extLst>
      <p:ext uri="{BB962C8B-B14F-4D97-AF65-F5344CB8AC3E}">
        <p14:creationId xmlns:p14="http://schemas.microsoft.com/office/powerpoint/2010/main" val="93805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20234" y="492902"/>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03296" y="3280929"/>
            <a:ext cx="4184650" cy="2789085"/>
          </a:xfrm>
        </p:spPr>
      </p:pic>
    </p:spTree>
    <p:extLst>
      <p:ext uri="{BB962C8B-B14F-4D97-AF65-F5344CB8AC3E}">
        <p14:creationId xmlns:p14="http://schemas.microsoft.com/office/powerpoint/2010/main" val="215778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84874" y="735274"/>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66643" y="3444894"/>
            <a:ext cx="4184650" cy="2789085"/>
          </a:xfrm>
        </p:spPr>
      </p:pic>
    </p:spTree>
    <p:extLst>
      <p:ext uri="{BB962C8B-B14F-4D97-AF65-F5344CB8AC3E}">
        <p14:creationId xmlns:p14="http://schemas.microsoft.com/office/powerpoint/2010/main" val="3716447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94598" y="525953"/>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77660" y="3313980"/>
            <a:ext cx="4184650" cy="2789085"/>
          </a:xfrm>
        </p:spPr>
      </p:pic>
    </p:spTree>
    <p:extLst>
      <p:ext uri="{BB962C8B-B14F-4D97-AF65-F5344CB8AC3E}">
        <p14:creationId xmlns:p14="http://schemas.microsoft.com/office/powerpoint/2010/main" val="373554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6800" y="459737"/>
            <a:ext cx="4183062" cy="3137296"/>
          </a:xfrm>
        </p:spPr>
      </p:pic>
      <p:pic>
        <p:nvPicPr>
          <p:cNvPr id="10" name="Объект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09862" y="3126975"/>
            <a:ext cx="4184650" cy="3138487"/>
          </a:xfrm>
        </p:spPr>
      </p:pic>
    </p:spTree>
    <p:extLst>
      <p:ext uri="{BB962C8B-B14F-4D97-AF65-F5344CB8AC3E}">
        <p14:creationId xmlns:p14="http://schemas.microsoft.com/office/powerpoint/2010/main" val="803531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908" y="658156"/>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970" y="3446183"/>
            <a:ext cx="4184650" cy="2789085"/>
          </a:xfrm>
        </p:spPr>
      </p:pic>
    </p:spTree>
    <p:extLst>
      <p:ext uri="{BB962C8B-B14F-4D97-AF65-F5344CB8AC3E}">
        <p14:creationId xmlns:p14="http://schemas.microsoft.com/office/powerpoint/2010/main" val="2274198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idx="1"/>
          </p:nvPr>
        </p:nvSpPr>
        <p:spPr bwMode="auto">
          <a:xfrm>
            <a:off x="677334" y="2392816"/>
            <a:ext cx="870373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lumMod val="65000"/>
                    <a:lumOff val="35000"/>
                  </a:schemeClr>
                </a:solidFill>
                <a:effectLst/>
                <a:ea typeface="Times New Roman" panose="02020603050405020304" pitchFamily="18" charset="0"/>
                <a:cs typeface="Times New Roman" panose="02020603050405020304" pitchFamily="18" charset="0"/>
              </a:rPr>
              <a:t>Pentru asigurarea </a:t>
            </a:r>
            <a:r>
              <a:rPr kumimoji="0" lang="ro-RO" altLang="ru-RU" sz="2400" b="0" i="0" u="none" strike="noStrike" cap="none" normalizeH="0" baseline="0" dirty="0" err="1" smtClean="0">
                <a:ln>
                  <a:noFill/>
                </a:ln>
                <a:solidFill>
                  <a:schemeClr val="tx1">
                    <a:lumMod val="65000"/>
                    <a:lumOff val="35000"/>
                  </a:schemeClr>
                </a:solidFill>
                <a:effectLst/>
                <a:ea typeface="Times New Roman" panose="02020603050405020304" pitchFamily="18" charset="0"/>
                <a:cs typeface="Times New Roman" panose="02020603050405020304" pitchFamily="18" charset="0"/>
              </a:rPr>
              <a:t>şi</a:t>
            </a:r>
            <a:r>
              <a:rPr kumimoji="0" lang="ro-RO" altLang="ru-RU" sz="2400" b="0" i="0" u="none" strike="noStrike" cap="none" normalizeH="0" baseline="0" dirty="0" smtClean="0">
                <a:ln>
                  <a:noFill/>
                </a:ln>
                <a:solidFill>
                  <a:schemeClr val="tx1">
                    <a:lumMod val="65000"/>
                    <a:lumOff val="35000"/>
                  </a:schemeClr>
                </a:solidFill>
                <a:effectLst/>
                <a:ea typeface="Times New Roman" panose="02020603050405020304" pitchFamily="18" charset="0"/>
                <a:cs typeface="Times New Roman" panose="02020603050405020304" pitchFamily="18" charset="0"/>
              </a:rPr>
              <a:t> dezvoltarea continuă a municipiului în anul 2017 a fost elaborat </a:t>
            </a:r>
            <a:r>
              <a:rPr kumimoji="0" lang="ro-RO" altLang="ru-RU" sz="2400" b="0" i="0" u="none" strike="noStrike" cap="none" normalizeH="0" baseline="0" dirty="0" err="1" smtClean="0">
                <a:ln>
                  <a:noFill/>
                </a:ln>
                <a:solidFill>
                  <a:schemeClr val="tx1">
                    <a:lumMod val="65000"/>
                    <a:lumOff val="35000"/>
                  </a:schemeClr>
                </a:solidFill>
                <a:effectLst/>
                <a:ea typeface="Times New Roman" panose="02020603050405020304" pitchFamily="18" charset="0"/>
                <a:cs typeface="Times New Roman" panose="02020603050405020304" pitchFamily="18" charset="0"/>
              </a:rPr>
              <a:t>şi</a:t>
            </a:r>
            <a:r>
              <a:rPr kumimoji="0" lang="ro-RO" altLang="ru-RU" sz="2400" b="0" i="0" u="none" strike="noStrike" cap="none" normalizeH="0" baseline="0" dirty="0" smtClean="0">
                <a:ln>
                  <a:noFill/>
                </a:ln>
                <a:solidFill>
                  <a:schemeClr val="tx1">
                    <a:lumMod val="65000"/>
                    <a:lumOff val="35000"/>
                  </a:schemeClr>
                </a:solidFill>
                <a:effectLst/>
                <a:ea typeface="Times New Roman" panose="02020603050405020304" pitchFamily="18" charset="0"/>
                <a:cs typeface="Times New Roman" panose="02020603050405020304" pitchFamily="18" charset="0"/>
              </a:rPr>
              <a:t> aprobat bugetul la partea de venituri 46501,8 mii lei, precizat (rectificat) în sumă de 49795,7 mii lei </a:t>
            </a:r>
            <a:r>
              <a:rPr kumimoji="0" lang="ro-RO" altLang="ru-RU" sz="2400" b="0" i="0" u="none" strike="noStrike" cap="none" normalizeH="0" baseline="0" dirty="0" err="1" smtClean="0">
                <a:ln>
                  <a:noFill/>
                </a:ln>
                <a:solidFill>
                  <a:schemeClr val="tx1">
                    <a:lumMod val="65000"/>
                    <a:lumOff val="35000"/>
                  </a:schemeClr>
                </a:solidFill>
                <a:effectLst/>
                <a:ea typeface="Times New Roman" panose="02020603050405020304" pitchFamily="18" charset="0"/>
                <a:cs typeface="Times New Roman" panose="02020603050405020304" pitchFamily="18" charset="0"/>
              </a:rPr>
              <a:t>şi</a:t>
            </a:r>
            <a:r>
              <a:rPr kumimoji="0" lang="ro-RO" altLang="ru-RU" sz="2400" b="0" i="0" u="none" strike="noStrike" cap="none" normalizeH="0" baseline="0" dirty="0" smtClean="0">
                <a:ln>
                  <a:noFill/>
                </a:ln>
                <a:solidFill>
                  <a:schemeClr val="tx1">
                    <a:lumMod val="65000"/>
                    <a:lumOff val="35000"/>
                  </a:schemeClr>
                </a:solidFill>
                <a:effectLst/>
                <a:ea typeface="Times New Roman" panose="02020603050405020304" pitchFamily="18" charset="0"/>
                <a:cs typeface="Times New Roman" panose="02020603050405020304" pitchFamily="18" charset="0"/>
              </a:rPr>
              <a:t> respectiv la cheltuieli inclusiv mijloace speciale precizat după rectificare 51054,3 mii lei. </a:t>
            </a:r>
          </a:p>
          <a:p>
            <a:pPr marL="0" indent="0" algn="just" defTabSz="914400" eaLnBrk="0" fontAlgn="base" hangingPunct="0">
              <a:spcBef>
                <a:spcPct val="0"/>
              </a:spcBef>
              <a:spcAft>
                <a:spcPct val="0"/>
              </a:spcAft>
              <a:buClrTx/>
              <a:buSzTx/>
              <a:buNone/>
            </a:pPr>
            <a:r>
              <a:rPr lang="ro-RO" sz="2400" dirty="0">
                <a:solidFill>
                  <a:schemeClr val="tx1">
                    <a:lumMod val="65000"/>
                    <a:lumOff val="35000"/>
                  </a:schemeClr>
                </a:solidFill>
              </a:rPr>
              <a:t>Partea de venit s-a îndeplinit cu 106,4 % </a:t>
            </a:r>
            <a:r>
              <a:rPr lang="ro-RO" sz="2400" dirty="0" err="1">
                <a:solidFill>
                  <a:schemeClr val="tx1">
                    <a:lumMod val="65000"/>
                    <a:lumOff val="35000"/>
                  </a:schemeClr>
                </a:solidFill>
              </a:rPr>
              <a:t>faţă</a:t>
            </a:r>
            <a:r>
              <a:rPr lang="ro-RO" sz="2400" dirty="0">
                <a:solidFill>
                  <a:schemeClr val="tx1">
                    <a:lumMod val="65000"/>
                    <a:lumOff val="35000"/>
                  </a:schemeClr>
                </a:solidFill>
              </a:rPr>
              <a:t> de planul aprobat pe anul 2017. În </a:t>
            </a:r>
            <a:r>
              <a:rPr lang="ro-RO" sz="2400" dirty="0" err="1">
                <a:solidFill>
                  <a:schemeClr val="tx1">
                    <a:lumMod val="65000"/>
                    <a:lumOff val="35000"/>
                  </a:schemeClr>
                </a:solidFill>
              </a:rPr>
              <a:t>comparaţie</a:t>
            </a:r>
            <a:r>
              <a:rPr lang="ro-RO" sz="2400" dirty="0">
                <a:solidFill>
                  <a:schemeClr val="tx1">
                    <a:lumMod val="65000"/>
                    <a:lumOff val="35000"/>
                  </a:schemeClr>
                </a:solidFill>
              </a:rPr>
              <a:t> cu anul 2016 </a:t>
            </a:r>
            <a:r>
              <a:rPr lang="ro-RO" sz="2400" dirty="0" err="1">
                <a:solidFill>
                  <a:schemeClr val="tx1">
                    <a:lumMod val="65000"/>
                    <a:lumOff val="35000"/>
                  </a:schemeClr>
                </a:solidFill>
              </a:rPr>
              <a:t>creşterea</a:t>
            </a:r>
            <a:r>
              <a:rPr lang="ro-RO" sz="2400" dirty="0">
                <a:solidFill>
                  <a:schemeClr val="tx1">
                    <a:lumMod val="65000"/>
                    <a:lumOff val="35000"/>
                  </a:schemeClr>
                </a:solidFill>
              </a:rPr>
              <a:t> fiind de 2,8 %.</a:t>
            </a:r>
            <a:endParaRPr lang="ru-RU" sz="2400" dirty="0">
              <a:solidFill>
                <a:schemeClr val="tx1">
                  <a:lumMod val="65000"/>
                  <a:lumOff val="35000"/>
                </a:schemeClr>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ru-RU" sz="2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200583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6908" y="591941"/>
            <a:ext cx="4183062" cy="3137296"/>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9970" y="3719513"/>
            <a:ext cx="4184650" cy="3138487"/>
          </a:xfrm>
        </p:spPr>
      </p:pic>
    </p:spTree>
    <p:extLst>
      <p:ext uri="{BB962C8B-B14F-4D97-AF65-F5344CB8AC3E}">
        <p14:creationId xmlns:p14="http://schemas.microsoft.com/office/powerpoint/2010/main" val="301697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6463" y="505555"/>
            <a:ext cx="4183062" cy="3137296"/>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9525" y="3642851"/>
            <a:ext cx="4184650" cy="3138487"/>
          </a:xfrm>
        </p:spPr>
      </p:pic>
    </p:spTree>
    <p:extLst>
      <p:ext uri="{BB962C8B-B14F-4D97-AF65-F5344CB8AC3E}">
        <p14:creationId xmlns:p14="http://schemas.microsoft.com/office/powerpoint/2010/main" val="3023007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10066" y="766575"/>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93128" y="3554602"/>
            <a:ext cx="4184650" cy="2789085"/>
          </a:xfrm>
        </p:spPr>
      </p:pic>
    </p:spTree>
    <p:extLst>
      <p:ext uri="{BB962C8B-B14F-4D97-AF65-F5344CB8AC3E}">
        <p14:creationId xmlns:p14="http://schemas.microsoft.com/office/powerpoint/2010/main" val="203066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93128" y="525424"/>
            <a:ext cx="4184650" cy="2789085"/>
          </a:xfrm>
        </p:spPr>
      </p:pic>
      <p:pic>
        <p:nvPicPr>
          <p:cNvPr id="7" name="Объект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10066" y="3314509"/>
            <a:ext cx="4183062" cy="2788027"/>
          </a:xfrm>
        </p:spPr>
      </p:pic>
    </p:spTree>
    <p:extLst>
      <p:ext uri="{BB962C8B-B14F-4D97-AF65-F5344CB8AC3E}">
        <p14:creationId xmlns:p14="http://schemas.microsoft.com/office/powerpoint/2010/main" val="1947708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dirty="0" err="1" smtClean="0">
                <a:latin typeface="Arial Black" panose="020B0A04020102020204" pitchFamily="34" charset="0"/>
              </a:rPr>
              <a:t>Activităţi</a:t>
            </a:r>
            <a:r>
              <a:rPr lang="ro-MD" dirty="0" smtClean="0">
                <a:latin typeface="Arial Black" panose="020B0A04020102020204" pitchFamily="34" charset="0"/>
              </a:rPr>
              <a:t> </a:t>
            </a:r>
            <a:br>
              <a:rPr lang="ro-MD" dirty="0" smtClean="0">
                <a:latin typeface="Arial Black" panose="020B0A04020102020204" pitchFamily="34" charset="0"/>
              </a:rPr>
            </a:br>
            <a:r>
              <a:rPr lang="ro-MD" dirty="0" smtClean="0">
                <a:latin typeface="Arial Black" panose="020B0A04020102020204" pitchFamily="34" charset="0"/>
              </a:rPr>
              <a:t>în domeniul tineretului</a:t>
            </a:r>
            <a:endParaRPr lang="ru-RU" dirty="0">
              <a:latin typeface="Arial Black" panose="020B0A04020102020204" pitchFamily="34" charset="0"/>
            </a:endParaRPr>
          </a:p>
        </p:txBody>
      </p:sp>
      <p:sp>
        <p:nvSpPr>
          <p:cNvPr id="4" name="Rectangle 1"/>
          <p:cNvSpPr>
            <a:spLocks noGrp="1" noChangeArrowheads="1"/>
          </p:cNvSpPr>
          <p:nvPr>
            <p:ph idx="1"/>
          </p:nvPr>
        </p:nvSpPr>
        <p:spPr bwMode="auto">
          <a:xfrm>
            <a:off x="451692" y="1654152"/>
            <a:ext cx="9288261"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Pentru tinerii din municipiu au fost organizate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următoarele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acţiuni</a:t>
            </a:r>
            <a:r>
              <a:rPr kumimoji="0" lang="ro-RO" altLang="ru-RU" sz="2400" b="0" i="0" u="none" strike="noStrike" cap="none" normalizeH="0" baseline="0" dirty="0" smtClean="0">
                <a:ln>
                  <a:noFill/>
                </a:ln>
                <a:solidFill>
                  <a:schemeClr val="tx1"/>
                </a:solidFill>
                <a:effectLst/>
                <a:ea typeface="Times New Roman" panose="02020603050405020304" pitchFamily="18" charset="0"/>
              </a:rPr>
              <a:t>:</a:t>
            </a:r>
            <a:endParaRPr kumimoji="0" lang="ru-RU" alt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	- Concursul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Loterea</a:t>
            </a:r>
            <a:r>
              <a:rPr kumimoji="0" lang="ro-RO" altLang="ru-RU" sz="2400" b="0" i="0" u="none" strike="noStrike" cap="none" normalizeH="0" baseline="0" dirty="0" smtClean="0">
                <a:ln>
                  <a:noFill/>
                </a:ln>
                <a:solidFill>
                  <a:schemeClr val="tx1"/>
                </a:solidFill>
                <a:effectLst/>
                <a:ea typeface="Times New Roman" panose="02020603050405020304" pitchFamily="18" charset="0"/>
              </a:rPr>
              <a:t> Dragobete-2017”;</a:t>
            </a:r>
            <a:endParaRPr kumimoji="0" lang="ru-RU" alt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	-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Dăruieşte</a:t>
            </a:r>
            <a:r>
              <a:rPr kumimoji="0" lang="ro-RO" altLang="ru-RU" sz="2400" b="0" i="0" u="none" strike="noStrike" cap="none" normalizeH="0" baseline="0" dirty="0" smtClean="0">
                <a:ln>
                  <a:noFill/>
                </a:ln>
                <a:solidFill>
                  <a:schemeClr val="tx1"/>
                </a:solidFill>
                <a:effectLst/>
                <a:ea typeface="Times New Roman" panose="02020603050405020304" pitchFamily="18" charset="0"/>
              </a:rPr>
              <a:t> un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mărţişor</a:t>
            </a:r>
            <a:r>
              <a:rPr kumimoji="0" lang="ro-RO" altLang="ru-RU" sz="2400" b="0" i="0" u="none" strike="noStrike" cap="none" normalizeH="0" baseline="0" dirty="0" smtClean="0">
                <a:ln>
                  <a:noFill/>
                </a:ln>
                <a:solidFill>
                  <a:schemeClr val="tx1"/>
                </a:solidFill>
                <a:effectLst/>
                <a:ea typeface="Times New Roman" panose="02020603050405020304" pitchFamily="18" charset="0"/>
              </a:rPr>
              <a:t>;</a:t>
            </a:r>
            <a:endParaRPr kumimoji="0" lang="ru-RU" alt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	- Flash-mod –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Ziuna</a:t>
            </a:r>
            <a:r>
              <a:rPr kumimoji="0" lang="ro-RO" altLang="ru-RU" sz="2400" b="0" i="0" u="none" strike="noStrike" cap="none" normalizeH="0" baseline="0" dirty="0" smtClean="0">
                <a:ln>
                  <a:noFill/>
                </a:ln>
                <a:solidFill>
                  <a:schemeClr val="tx1"/>
                </a:solidFill>
                <a:effectLst/>
                <a:ea typeface="Times New Roman" panose="02020603050405020304" pitchFamily="18" charset="0"/>
              </a:rPr>
              <a:t>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Internaţională</a:t>
            </a:r>
            <a:r>
              <a:rPr kumimoji="0" lang="ro-RO" altLang="ru-RU" sz="2400" b="0" i="0" u="none" strike="noStrike" cap="none" normalizeH="0" baseline="0" dirty="0" smtClean="0">
                <a:ln>
                  <a:noFill/>
                </a:ln>
                <a:solidFill>
                  <a:schemeClr val="tx1"/>
                </a:solidFill>
                <a:effectLst/>
                <a:ea typeface="Times New Roman" panose="02020603050405020304" pitchFamily="18" charset="0"/>
              </a:rPr>
              <a:t> a femeii;</a:t>
            </a:r>
            <a:endParaRPr kumimoji="0" lang="ru-RU" alt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	- „Miss-Soroca 2017”;</a:t>
            </a:r>
          </a:p>
          <a:p>
            <a:pPr marL="0" marR="0" lvl="0" indent="0" algn="just" defTabSz="914400" rtl="0" eaLnBrk="0" fontAlgn="base" latinLnBrk="0" hangingPunct="0">
              <a:lnSpc>
                <a:spcPct val="100000"/>
              </a:lnSpc>
              <a:spcBef>
                <a:spcPct val="0"/>
              </a:spcBef>
              <a:spcAft>
                <a:spcPct val="0"/>
              </a:spcAft>
              <a:buClrTx/>
              <a:buSzTx/>
              <a:buFontTx/>
              <a:buNone/>
              <a:tabLst/>
            </a:pPr>
            <a:r>
              <a:rPr lang="ro-RO" altLang="ru-RU" sz="2400" dirty="0">
                <a:solidFill>
                  <a:schemeClr val="tx1"/>
                </a:solidFill>
                <a:ea typeface="Times New Roman" panose="02020603050405020304" pitchFamily="18" charset="0"/>
              </a:rPr>
              <a:t>	</a:t>
            </a:r>
            <a:r>
              <a:rPr lang="ro-RO" altLang="ru-RU" sz="2400" dirty="0" smtClean="0">
                <a:solidFill>
                  <a:schemeClr val="tx1"/>
                </a:solidFill>
                <a:ea typeface="Times New Roman" panose="02020603050405020304" pitchFamily="18" charset="0"/>
              </a:rPr>
              <a:t>- „Ziua </a:t>
            </a:r>
            <a:r>
              <a:rPr lang="ro-RO" altLang="ru-RU" sz="2400" dirty="0" err="1" smtClean="0">
                <a:solidFill>
                  <a:schemeClr val="tx1"/>
                </a:solidFill>
                <a:ea typeface="Times New Roman" panose="02020603050405020304" pitchFamily="18" charset="0"/>
              </a:rPr>
              <a:t>Internaţională</a:t>
            </a:r>
            <a:r>
              <a:rPr lang="ro-RO" altLang="ru-RU" sz="2400" dirty="0" smtClean="0">
                <a:solidFill>
                  <a:schemeClr val="tx1"/>
                </a:solidFill>
                <a:ea typeface="Times New Roman" panose="02020603050405020304" pitchFamily="18" charset="0"/>
              </a:rPr>
              <a:t> a copilului”;</a:t>
            </a:r>
            <a:endParaRPr kumimoji="0" lang="ro-RO" altLang="ru-RU" sz="24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ro-RO" altLang="ru-RU" sz="2400" dirty="0">
                <a:solidFill>
                  <a:schemeClr val="tx1"/>
                </a:solidFill>
                <a:ea typeface="Times New Roman" panose="02020603050405020304" pitchFamily="18" charset="0"/>
              </a:rPr>
              <a:t>	</a:t>
            </a:r>
            <a:r>
              <a:rPr lang="ro-RO" altLang="ru-RU" sz="2400" dirty="0" smtClean="0">
                <a:solidFill>
                  <a:schemeClr val="tx1"/>
                </a:solidFill>
                <a:ea typeface="Times New Roman" panose="02020603050405020304" pitchFamily="18" charset="0"/>
              </a:rPr>
              <a:t>- </a:t>
            </a:r>
            <a:r>
              <a:rPr kumimoji="0" lang="ro-RO" altLang="ru-RU" sz="2400" b="0" i="0" u="none" strike="noStrike" cap="none" normalizeH="0" baseline="0" dirty="0" smtClean="0">
                <a:ln>
                  <a:noFill/>
                </a:ln>
                <a:solidFill>
                  <a:schemeClr val="tx1"/>
                </a:solidFill>
                <a:effectLst/>
                <a:ea typeface="Times New Roman" panose="02020603050405020304" pitchFamily="18" charset="0"/>
              </a:rPr>
              <a:t>„Mini-Miss”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şi</a:t>
            </a:r>
            <a:r>
              <a:rPr kumimoji="0" lang="ro-RO" altLang="ru-RU" sz="2400" b="0" i="0" u="none" strike="noStrike" cap="none" normalizeH="0" baseline="0" dirty="0" smtClean="0">
                <a:ln>
                  <a:noFill/>
                </a:ln>
                <a:solidFill>
                  <a:schemeClr val="tx1"/>
                </a:solidFill>
                <a:effectLst/>
                <a:ea typeface="Times New Roman" panose="02020603050405020304" pitchFamily="18" charset="0"/>
              </a:rPr>
              <a:t> „Mini-Mister”;</a:t>
            </a:r>
            <a:endParaRPr kumimoji="0" lang="ru-RU" alt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	- Săptămâna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Naţională</a:t>
            </a:r>
            <a:r>
              <a:rPr kumimoji="0" lang="ro-RO" altLang="ru-RU" sz="2400" b="0" i="0" u="none" strike="noStrike" cap="none" normalizeH="0" baseline="0" dirty="0" smtClean="0">
                <a:ln>
                  <a:noFill/>
                </a:ln>
                <a:solidFill>
                  <a:schemeClr val="tx1"/>
                </a:solidFill>
                <a:effectLst/>
                <a:ea typeface="Times New Roman" panose="02020603050405020304" pitchFamily="18" charset="0"/>
              </a:rPr>
              <a:t> a Voluntariatului;</a:t>
            </a:r>
            <a:endParaRPr kumimoji="0" lang="ru-RU" alt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	-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Decadra</a:t>
            </a:r>
            <a:r>
              <a:rPr kumimoji="0" lang="ro-RO" altLang="ru-RU" sz="2400" b="0" i="0" u="none" strike="noStrike" cap="none" normalizeH="0" baseline="0" dirty="0" smtClean="0">
                <a:ln>
                  <a:noFill/>
                </a:ln>
                <a:solidFill>
                  <a:schemeClr val="tx1"/>
                </a:solidFill>
                <a:effectLst/>
                <a:ea typeface="Times New Roman" panose="02020603050405020304" pitchFamily="18" charset="0"/>
              </a:rPr>
              <a:t>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Naţională</a:t>
            </a:r>
            <a:r>
              <a:rPr kumimoji="0" lang="ro-RO" altLang="ru-RU" sz="2400" b="0" i="0" u="none" strike="noStrike" cap="none" normalizeH="0" baseline="0" dirty="0" smtClean="0">
                <a:ln>
                  <a:noFill/>
                </a:ln>
                <a:solidFill>
                  <a:schemeClr val="tx1"/>
                </a:solidFill>
                <a:effectLst/>
                <a:ea typeface="Times New Roman" panose="02020603050405020304" pitchFamily="18" charset="0"/>
              </a:rPr>
              <a:t> a Tineretului;</a:t>
            </a:r>
            <a:endParaRPr kumimoji="0" lang="ru-RU" alt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	- Carnavalul de Crăciun;</a:t>
            </a:r>
            <a:endParaRPr kumimoji="0" lang="ru-RU" alt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	- Iarmarocul de Crăciun;</a:t>
            </a:r>
            <a:endParaRPr kumimoji="0" lang="ru-RU" alt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	- Revelionul.</a:t>
            </a:r>
            <a:endParaRPr kumimoji="0" lang="ro-RO" altLang="ru-RU" sz="2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869687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5659" y="393948"/>
            <a:ext cx="4183062" cy="3272374"/>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10517" y="3666322"/>
            <a:ext cx="6205511" cy="2837728"/>
          </a:xfrm>
        </p:spPr>
      </p:pic>
    </p:spTree>
    <p:extLst>
      <p:ext uri="{BB962C8B-B14F-4D97-AF65-F5344CB8AC3E}">
        <p14:creationId xmlns:p14="http://schemas.microsoft.com/office/powerpoint/2010/main" val="1888122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4132" y="748613"/>
            <a:ext cx="4572454" cy="289797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61734" y="3646583"/>
            <a:ext cx="5123459" cy="2919470"/>
          </a:xfrm>
        </p:spPr>
      </p:pic>
    </p:spTree>
    <p:extLst>
      <p:ext uri="{BB962C8B-B14F-4D97-AF65-F5344CB8AC3E}">
        <p14:creationId xmlns:p14="http://schemas.microsoft.com/office/powerpoint/2010/main" val="2333398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746281" y="811870"/>
            <a:ext cx="4183062" cy="2638449"/>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2030" y="3450319"/>
            <a:ext cx="8602146" cy="2676396"/>
          </a:xfrm>
        </p:spPr>
      </p:pic>
    </p:spTree>
    <p:extLst>
      <p:ext uri="{BB962C8B-B14F-4D97-AF65-F5344CB8AC3E}">
        <p14:creationId xmlns:p14="http://schemas.microsoft.com/office/powerpoint/2010/main" val="651469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801327" y="555914"/>
            <a:ext cx="4577307" cy="2784826"/>
          </a:xfrm>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441" y="3340740"/>
            <a:ext cx="5039097" cy="3358577"/>
          </a:xfrm>
        </p:spPr>
      </p:pic>
    </p:spTree>
    <p:extLst>
      <p:ext uri="{BB962C8B-B14F-4D97-AF65-F5344CB8AC3E}">
        <p14:creationId xmlns:p14="http://schemas.microsoft.com/office/powerpoint/2010/main" val="866505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94651" y="618227"/>
            <a:ext cx="4103721" cy="388143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98372" y="2558945"/>
            <a:ext cx="4914293" cy="3275395"/>
          </a:xfrm>
        </p:spPr>
      </p:pic>
    </p:spTree>
    <p:extLst>
      <p:ext uri="{BB962C8B-B14F-4D97-AF65-F5344CB8AC3E}">
        <p14:creationId xmlns:p14="http://schemas.microsoft.com/office/powerpoint/2010/main" val="2187906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o-MD" cap="all" dirty="0" smtClean="0">
                <a:latin typeface="Arial Black" panose="020B0A04020102020204" pitchFamily="34" charset="0"/>
              </a:rPr>
              <a:t>Dinamica </a:t>
            </a:r>
            <a:br>
              <a:rPr lang="ro-MD" cap="all" dirty="0" smtClean="0">
                <a:latin typeface="Arial Black" panose="020B0A04020102020204" pitchFamily="34" charset="0"/>
              </a:rPr>
            </a:br>
            <a:r>
              <a:rPr lang="ro-MD" cap="all" dirty="0" smtClean="0">
                <a:latin typeface="Arial Black" panose="020B0A04020102020204" pitchFamily="34" charset="0"/>
              </a:rPr>
              <a:t>creșterii încasării veniturilor</a:t>
            </a:r>
            <a:endParaRPr lang="ru-RU" cap="all" dirty="0">
              <a:latin typeface="Arial Black" panose="020B0A04020102020204" pitchFamily="34" charset="0"/>
            </a:endParaRPr>
          </a:p>
        </p:txBody>
      </p:sp>
      <p:graphicFrame>
        <p:nvGraphicFramePr>
          <p:cNvPr id="12" name="Объект 11"/>
          <p:cNvGraphicFramePr>
            <a:graphicFrameLocks noGrp="1"/>
          </p:cNvGraphicFramePr>
          <p:nvPr>
            <p:ph idx="1"/>
            <p:extLst>
              <p:ext uri="{D42A27DB-BD31-4B8C-83A1-F6EECF244321}">
                <p14:modId xmlns:p14="http://schemas.microsoft.com/office/powerpoint/2010/main" val="3946889557"/>
              </p:ext>
            </p:extLst>
          </p:nvPr>
        </p:nvGraphicFramePr>
        <p:xfrm>
          <a:off x="882580" y="2078701"/>
          <a:ext cx="8596312" cy="3881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719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88356" y="506789"/>
            <a:ext cx="4183062" cy="3355164"/>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1418" y="3213540"/>
            <a:ext cx="4501060" cy="2999973"/>
          </a:xfrm>
        </p:spPr>
      </p:pic>
    </p:spTree>
    <p:extLst>
      <p:ext uri="{BB962C8B-B14F-4D97-AF65-F5344CB8AC3E}">
        <p14:creationId xmlns:p14="http://schemas.microsoft.com/office/powerpoint/2010/main" val="1823053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36591" y="559548"/>
            <a:ext cx="4906670" cy="2760002"/>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72171" y="3319550"/>
            <a:ext cx="4907812" cy="3269830"/>
          </a:xfrm>
        </p:spPr>
      </p:pic>
    </p:spTree>
    <p:extLst>
      <p:ext uri="{BB962C8B-B14F-4D97-AF65-F5344CB8AC3E}">
        <p14:creationId xmlns:p14="http://schemas.microsoft.com/office/powerpoint/2010/main" val="245395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52301" y="462844"/>
            <a:ext cx="2943089" cy="4417395"/>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50268" y="1808427"/>
            <a:ext cx="3003259" cy="4507706"/>
          </a:xfrm>
        </p:spPr>
      </p:pic>
    </p:spTree>
    <p:extLst>
      <p:ext uri="{BB962C8B-B14F-4D97-AF65-F5344CB8AC3E}">
        <p14:creationId xmlns:p14="http://schemas.microsoft.com/office/powerpoint/2010/main" val="3726658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7014" y="3404212"/>
            <a:ext cx="4362533" cy="2907645"/>
          </a:xfrm>
        </p:spPr>
      </p:pic>
      <p:pic>
        <p:nvPicPr>
          <p:cNvPr id="10" name="Объект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39547" y="519361"/>
            <a:ext cx="4328334" cy="2884851"/>
          </a:xfrm>
        </p:spPr>
      </p:pic>
    </p:spTree>
    <p:extLst>
      <p:ext uri="{BB962C8B-B14F-4D97-AF65-F5344CB8AC3E}">
        <p14:creationId xmlns:p14="http://schemas.microsoft.com/office/powerpoint/2010/main" val="1519683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27649" y="459853"/>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10711" y="3247880"/>
            <a:ext cx="4184650" cy="2789085"/>
          </a:xfrm>
        </p:spPr>
      </p:pic>
    </p:spTree>
    <p:extLst>
      <p:ext uri="{BB962C8B-B14F-4D97-AF65-F5344CB8AC3E}">
        <p14:creationId xmlns:p14="http://schemas.microsoft.com/office/powerpoint/2010/main" val="3098842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908" y="745002"/>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970" y="3533029"/>
            <a:ext cx="4184650" cy="2789085"/>
          </a:xfrm>
        </p:spPr>
      </p:pic>
    </p:spTree>
    <p:extLst>
      <p:ext uri="{BB962C8B-B14F-4D97-AF65-F5344CB8AC3E}">
        <p14:creationId xmlns:p14="http://schemas.microsoft.com/office/powerpoint/2010/main" val="2429551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463" y="570021"/>
            <a:ext cx="4183062" cy="2788027"/>
          </a:xfrm>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3358048"/>
            <a:ext cx="4184650" cy="2789085"/>
          </a:xfrm>
        </p:spPr>
      </p:pic>
    </p:spTree>
    <p:extLst>
      <p:ext uri="{BB962C8B-B14F-4D97-AF65-F5344CB8AC3E}">
        <p14:creationId xmlns:p14="http://schemas.microsoft.com/office/powerpoint/2010/main" val="1321447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05614" y="603072"/>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88676" y="3312692"/>
            <a:ext cx="4184650" cy="2789085"/>
          </a:xfrm>
        </p:spPr>
      </p:pic>
    </p:spTree>
    <p:extLst>
      <p:ext uri="{BB962C8B-B14F-4D97-AF65-F5344CB8AC3E}">
        <p14:creationId xmlns:p14="http://schemas.microsoft.com/office/powerpoint/2010/main" val="4180775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908" y="766575"/>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970" y="3554602"/>
            <a:ext cx="4184650" cy="2789085"/>
          </a:xfrm>
        </p:spPr>
      </p:pic>
    </p:spTree>
    <p:extLst>
      <p:ext uri="{BB962C8B-B14F-4D97-AF65-F5344CB8AC3E}">
        <p14:creationId xmlns:p14="http://schemas.microsoft.com/office/powerpoint/2010/main" val="4108852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96295" y="899238"/>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9357" y="3687265"/>
            <a:ext cx="4184650" cy="2789085"/>
          </a:xfrm>
        </p:spPr>
      </p:pic>
    </p:spTree>
    <p:extLst>
      <p:ext uri="{BB962C8B-B14F-4D97-AF65-F5344CB8AC3E}">
        <p14:creationId xmlns:p14="http://schemas.microsoft.com/office/powerpoint/2010/main" val="235647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o-MD" sz="2400" cap="all" dirty="0" smtClean="0">
                <a:latin typeface="Arial Black" panose="020B0A04020102020204" pitchFamily="34" charset="0"/>
              </a:rPr>
              <a:t>Ponderea cheltuielilor p</a:t>
            </a:r>
            <a:r>
              <a:rPr lang="en-US" sz="2400" cap="all" dirty="0" smtClean="0">
                <a:latin typeface="Arial Black" panose="020B0A04020102020204" pitchFamily="34" charset="0"/>
              </a:rPr>
              <a:t>e</a:t>
            </a:r>
            <a:r>
              <a:rPr lang="ro-MD" sz="2400" cap="all" dirty="0" smtClean="0">
                <a:latin typeface="Arial Black" panose="020B0A04020102020204" pitchFamily="34" charset="0"/>
              </a:rPr>
              <a:t> grupe principale </a:t>
            </a:r>
            <a:br>
              <a:rPr lang="ro-MD" sz="2400" cap="all" dirty="0" smtClean="0">
                <a:latin typeface="Arial Black" panose="020B0A04020102020204" pitchFamily="34" charset="0"/>
              </a:rPr>
            </a:br>
            <a:r>
              <a:rPr lang="ro-MD" sz="2400" cap="all" dirty="0" smtClean="0">
                <a:latin typeface="Arial Black" panose="020B0A04020102020204" pitchFamily="34" charset="0"/>
              </a:rPr>
              <a:t>la instituțiile</a:t>
            </a:r>
            <a:r>
              <a:rPr lang="en-US" sz="2400" cap="all" dirty="0" smtClean="0">
                <a:latin typeface="Arial Black" panose="020B0A04020102020204" pitchFamily="34" charset="0"/>
              </a:rPr>
              <a:t>e</a:t>
            </a:r>
            <a:r>
              <a:rPr lang="ro-MD" sz="2400" cap="all" dirty="0" smtClean="0">
                <a:latin typeface="Arial Black" panose="020B0A04020102020204" pitchFamily="34" charset="0"/>
              </a:rPr>
              <a:t> Primăriei municipiului Soroca pentru anul 2017</a:t>
            </a:r>
            <a:endParaRPr lang="ru-RU" sz="2400" cap="all" dirty="0">
              <a:latin typeface="Arial Black" panose="020B0A04020102020204" pitchFamily="34"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1208715703"/>
              </p:ext>
            </p:extLst>
          </p:nvPr>
        </p:nvGraphicFramePr>
        <p:xfrm>
          <a:off x="677863" y="2160588"/>
          <a:ext cx="9216764" cy="3881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1154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908" y="647139"/>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970" y="3435166"/>
            <a:ext cx="4184650" cy="2789085"/>
          </a:xfrm>
        </p:spPr>
      </p:pic>
    </p:spTree>
    <p:extLst>
      <p:ext uri="{BB962C8B-B14F-4D97-AF65-F5344CB8AC3E}">
        <p14:creationId xmlns:p14="http://schemas.microsoft.com/office/powerpoint/2010/main" val="734206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463" y="327649"/>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3115676"/>
            <a:ext cx="4184650" cy="2789766"/>
          </a:xfrm>
        </p:spPr>
      </p:pic>
    </p:spTree>
    <p:extLst>
      <p:ext uri="{BB962C8B-B14F-4D97-AF65-F5344CB8AC3E}">
        <p14:creationId xmlns:p14="http://schemas.microsoft.com/office/powerpoint/2010/main" val="543416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463" y="481546"/>
            <a:ext cx="4183062" cy="2788708"/>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3270254"/>
            <a:ext cx="4184650" cy="2789766"/>
          </a:xfrm>
        </p:spPr>
      </p:pic>
    </p:spTree>
    <p:extLst>
      <p:ext uri="{BB962C8B-B14F-4D97-AF65-F5344CB8AC3E}">
        <p14:creationId xmlns:p14="http://schemas.microsoft.com/office/powerpoint/2010/main" val="3177968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83791" y="324931"/>
            <a:ext cx="4183062" cy="2376211"/>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66853" y="2701142"/>
            <a:ext cx="2183308" cy="3881437"/>
          </a:xfrm>
        </p:spPr>
      </p:pic>
    </p:spTree>
    <p:extLst>
      <p:ext uri="{BB962C8B-B14F-4D97-AF65-F5344CB8AC3E}">
        <p14:creationId xmlns:p14="http://schemas.microsoft.com/office/powerpoint/2010/main" val="3800460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6463" y="2891571"/>
            <a:ext cx="4183062" cy="385626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168481"/>
            <a:ext cx="4184650" cy="2833259"/>
          </a:xfrm>
        </p:spPr>
      </p:pic>
    </p:spTree>
    <p:extLst>
      <p:ext uri="{BB962C8B-B14F-4D97-AF65-F5344CB8AC3E}">
        <p14:creationId xmlns:p14="http://schemas.microsoft.com/office/powerpoint/2010/main" val="3341298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1930" y="343222"/>
            <a:ext cx="4447805" cy="3470214"/>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351883" y="3813436"/>
            <a:ext cx="5856191" cy="2686516"/>
          </a:xfrm>
        </p:spPr>
      </p:pic>
    </p:spTree>
    <p:extLst>
      <p:ext uri="{BB962C8B-B14F-4D97-AF65-F5344CB8AC3E}">
        <p14:creationId xmlns:p14="http://schemas.microsoft.com/office/powerpoint/2010/main" val="2886778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463" y="490319"/>
            <a:ext cx="4183062" cy="3013532"/>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3503851"/>
            <a:ext cx="4205903" cy="2852881"/>
          </a:xfrm>
        </p:spPr>
      </p:pic>
    </p:spTree>
    <p:extLst>
      <p:ext uri="{BB962C8B-B14F-4D97-AF65-F5344CB8AC3E}">
        <p14:creationId xmlns:p14="http://schemas.microsoft.com/office/powerpoint/2010/main" val="2841016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5998" y="617405"/>
            <a:ext cx="5733890" cy="2423250"/>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38110" y="3040655"/>
            <a:ext cx="4491998" cy="3397073"/>
          </a:xfrm>
        </p:spPr>
      </p:pic>
    </p:spTree>
    <p:extLst>
      <p:ext uri="{BB962C8B-B14F-4D97-AF65-F5344CB8AC3E}">
        <p14:creationId xmlns:p14="http://schemas.microsoft.com/office/powerpoint/2010/main" val="1242985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9345" y="3137840"/>
            <a:ext cx="4183062" cy="3137296"/>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12407" y="393621"/>
            <a:ext cx="4184650" cy="2744219"/>
          </a:xfrm>
        </p:spPr>
      </p:pic>
    </p:spTree>
    <p:extLst>
      <p:ext uri="{BB962C8B-B14F-4D97-AF65-F5344CB8AC3E}">
        <p14:creationId xmlns:p14="http://schemas.microsoft.com/office/powerpoint/2010/main" val="125737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6463" y="657691"/>
            <a:ext cx="4183062" cy="2766921"/>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9525" y="3424612"/>
            <a:ext cx="4184650" cy="2767971"/>
          </a:xfrm>
        </p:spPr>
      </p:pic>
    </p:spTree>
    <p:extLst>
      <p:ext uri="{BB962C8B-B14F-4D97-AF65-F5344CB8AC3E}">
        <p14:creationId xmlns:p14="http://schemas.microsoft.com/office/powerpoint/2010/main" val="2190883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o-MD" cap="all" dirty="0" smtClean="0">
                <a:latin typeface="Arial Black" panose="020B0A04020102020204" pitchFamily="34" charset="0"/>
              </a:rPr>
              <a:t>Structura economică                     a cheltuielilor municipiului Soroca pentru anul 2017</a:t>
            </a:r>
            <a:endParaRPr lang="ru-RU" cap="all" dirty="0">
              <a:latin typeface="Arial Black" panose="020B0A04020102020204" pitchFamily="34"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1080985684"/>
              </p:ext>
            </p:extLst>
          </p:nvPr>
        </p:nvGraphicFramePr>
        <p:xfrm>
          <a:off x="677863" y="1930399"/>
          <a:ext cx="8596312" cy="47931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8872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6463" y="461488"/>
            <a:ext cx="4183062" cy="3137296"/>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9525" y="3237143"/>
            <a:ext cx="4184650" cy="3138487"/>
          </a:xfrm>
        </p:spPr>
      </p:pic>
    </p:spTree>
    <p:extLst>
      <p:ext uri="{BB962C8B-B14F-4D97-AF65-F5344CB8AC3E}">
        <p14:creationId xmlns:p14="http://schemas.microsoft.com/office/powerpoint/2010/main" val="4025378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dirty="0" smtClean="0">
                <a:latin typeface="Arial Black" panose="020B0A04020102020204" pitchFamily="34" charset="0"/>
              </a:rPr>
              <a:t>Domeniul Urbanismului </a:t>
            </a:r>
            <a:endParaRPr lang="ru-RU" dirty="0">
              <a:latin typeface="Arial Black" panose="020B0A04020102020204" pitchFamily="34" charset="0"/>
            </a:endParaRPr>
          </a:p>
        </p:txBody>
      </p:sp>
      <p:sp>
        <p:nvSpPr>
          <p:cNvPr id="3" name="Объект 2"/>
          <p:cNvSpPr>
            <a:spLocks noGrp="1"/>
          </p:cNvSpPr>
          <p:nvPr>
            <p:ph idx="1"/>
          </p:nvPr>
        </p:nvSpPr>
        <p:spPr/>
        <p:txBody>
          <a:bodyPr/>
          <a:lstStyle/>
          <a:p>
            <a:pPr algn="just"/>
            <a:r>
              <a:rPr lang="ro-RO" sz="2400" dirty="0"/>
              <a:t>În domeniul urbanismului au fost eliberate 46 certificate de urbanism, 55 </a:t>
            </a:r>
            <a:r>
              <a:rPr lang="ro-RO" sz="2400" dirty="0" err="1"/>
              <a:t>autorizaţii</a:t>
            </a:r>
            <a:r>
              <a:rPr lang="ro-RO" sz="2400" dirty="0"/>
              <a:t> în </a:t>
            </a:r>
            <a:r>
              <a:rPr lang="ro-RO" sz="2400" dirty="0" err="1"/>
              <a:t>construcţie</a:t>
            </a:r>
            <a:r>
              <a:rPr lang="ro-RO" sz="2400" dirty="0"/>
              <a:t>, 3 </a:t>
            </a:r>
            <a:r>
              <a:rPr lang="ro-RO" sz="2400" dirty="0" err="1"/>
              <a:t>autorizaţii</a:t>
            </a:r>
            <a:r>
              <a:rPr lang="ro-RO" sz="2400" dirty="0"/>
              <a:t> </a:t>
            </a:r>
            <a:r>
              <a:rPr lang="ro-RO" sz="2400" dirty="0" smtClean="0"/>
              <a:t> de </a:t>
            </a:r>
            <a:r>
              <a:rPr lang="ro-RO" sz="2400" dirty="0" err="1"/>
              <a:t>desfiinţare</a:t>
            </a:r>
            <a:r>
              <a:rPr lang="ro-RO" sz="2400" dirty="0"/>
              <a:t> </a:t>
            </a:r>
            <a:r>
              <a:rPr lang="ro-RO" sz="2400" dirty="0" err="1"/>
              <a:t>şi</a:t>
            </a:r>
            <a:r>
              <a:rPr lang="ro-RO" sz="2400" dirty="0"/>
              <a:t> 7 proiecte</a:t>
            </a:r>
            <a:r>
              <a:rPr lang="ro-RO" sz="2400" dirty="0" smtClean="0"/>
              <a:t>.</a:t>
            </a:r>
            <a:endParaRPr lang="ru-RU" sz="2400" dirty="0"/>
          </a:p>
          <a:p>
            <a:pPr algn="just"/>
            <a:r>
              <a:rPr lang="ro-RO" sz="2400" dirty="0"/>
              <a:t>În această perioadă au fost eliberate 1307 </a:t>
            </a:r>
            <a:r>
              <a:rPr lang="ro-RO" sz="2400" dirty="0" err="1"/>
              <a:t>înştiinţări</a:t>
            </a:r>
            <a:r>
              <a:rPr lang="ro-RO" sz="2400" dirty="0"/>
              <a:t> </a:t>
            </a:r>
            <a:r>
              <a:rPr lang="ro-RO" sz="2400" dirty="0" smtClean="0"/>
              <a:t>     de </a:t>
            </a:r>
            <a:r>
              <a:rPr lang="ro-RO" sz="2400" dirty="0" err="1"/>
              <a:t>recepţionare</a:t>
            </a:r>
            <a:r>
              <a:rPr lang="ro-RO" sz="2400" dirty="0"/>
              <a:t> a notificării, dintre care: persoane juridice -534 ; fizice – 773. La primirea notificării privind </a:t>
            </a:r>
            <a:r>
              <a:rPr lang="ro-RO" sz="2400" dirty="0" err="1"/>
              <a:t>iniţierea</a:t>
            </a:r>
            <a:r>
              <a:rPr lang="ro-RO" sz="2400" dirty="0"/>
              <a:t> </a:t>
            </a:r>
            <a:r>
              <a:rPr lang="ro-RO" sz="2400" dirty="0" err="1"/>
              <a:t>activităţii</a:t>
            </a:r>
            <a:r>
              <a:rPr lang="ro-RO" sz="2400" dirty="0"/>
              <a:t> de </a:t>
            </a:r>
            <a:r>
              <a:rPr lang="ro-RO" sz="2400" dirty="0" err="1"/>
              <a:t>comerţ</a:t>
            </a:r>
            <a:r>
              <a:rPr lang="ro-RO" sz="2400" dirty="0"/>
              <a:t> au fost încasate mijloace </a:t>
            </a:r>
            <a:r>
              <a:rPr lang="ro-RO" sz="2400" dirty="0" err="1"/>
              <a:t>băneşti</a:t>
            </a:r>
            <a:r>
              <a:rPr lang="ro-RO" sz="2400" dirty="0"/>
              <a:t> în sumă de 130,7 mii lei.</a:t>
            </a:r>
            <a:endParaRPr lang="ru-RU" sz="2400" dirty="0"/>
          </a:p>
          <a:p>
            <a:endParaRPr lang="ru-RU" dirty="0"/>
          </a:p>
        </p:txBody>
      </p:sp>
    </p:spTree>
    <p:extLst>
      <p:ext uri="{BB962C8B-B14F-4D97-AF65-F5344CB8AC3E}">
        <p14:creationId xmlns:p14="http://schemas.microsoft.com/office/powerpoint/2010/main" val="1551950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cap="all" dirty="0" smtClean="0">
                <a:latin typeface="Arial Black" panose="020B0A04020102020204" pitchFamily="34" charset="0"/>
              </a:rPr>
              <a:t>Activitatea juridică</a:t>
            </a:r>
            <a:endParaRPr lang="ru-RU" cap="all" dirty="0">
              <a:latin typeface="Arial Black" panose="020B0A04020102020204" pitchFamily="34" charset="0"/>
            </a:endParaRPr>
          </a:p>
        </p:txBody>
      </p:sp>
      <p:sp>
        <p:nvSpPr>
          <p:cNvPr id="3" name="Объект 2"/>
          <p:cNvSpPr>
            <a:spLocks noGrp="1"/>
          </p:cNvSpPr>
          <p:nvPr>
            <p:ph idx="1"/>
          </p:nvPr>
        </p:nvSpPr>
        <p:spPr>
          <a:xfrm>
            <a:off x="677334" y="1410159"/>
            <a:ext cx="8596668" cy="4631203"/>
          </a:xfrm>
        </p:spPr>
        <p:txBody>
          <a:bodyPr>
            <a:normAutofit lnSpcReduction="10000"/>
          </a:bodyPr>
          <a:lstStyle/>
          <a:p>
            <a:r>
              <a:rPr lang="ro-RO" sz="2400" dirty="0"/>
              <a:t>În </a:t>
            </a:r>
            <a:r>
              <a:rPr lang="ro-RO" sz="2400" dirty="0" err="1"/>
              <a:t>instanţele</a:t>
            </a:r>
            <a:r>
              <a:rPr lang="ro-RO" sz="2400" dirty="0"/>
              <a:t> </a:t>
            </a:r>
            <a:r>
              <a:rPr lang="ro-RO" sz="2400" dirty="0" err="1"/>
              <a:t>judecătoreşti</a:t>
            </a:r>
            <a:r>
              <a:rPr lang="ro-RO" sz="2400" dirty="0"/>
              <a:t> au fost examinate 115 cauze:</a:t>
            </a:r>
            <a:endParaRPr lang="ru-RU" sz="2400" dirty="0"/>
          </a:p>
          <a:p>
            <a:r>
              <a:rPr lang="ro-RO" sz="2400" dirty="0" smtClean="0"/>
              <a:t>18 </a:t>
            </a:r>
            <a:r>
              <a:rPr lang="ro-RO" sz="2400" dirty="0"/>
              <a:t>privind anularea actului administrativ;</a:t>
            </a:r>
            <a:endParaRPr lang="ru-RU" sz="2400" dirty="0"/>
          </a:p>
          <a:p>
            <a:r>
              <a:rPr lang="ro-RO" sz="2400" dirty="0" smtClean="0"/>
              <a:t>69 </a:t>
            </a:r>
            <a:r>
              <a:rPr lang="ro-RO" sz="2400" dirty="0"/>
              <a:t>privind plata impozitului pe bunurile imobile;</a:t>
            </a:r>
            <a:endParaRPr lang="ru-RU" sz="2400" dirty="0"/>
          </a:p>
          <a:p>
            <a:r>
              <a:rPr lang="ro-RO" sz="2400" dirty="0" smtClean="0"/>
              <a:t>6 </a:t>
            </a:r>
            <a:r>
              <a:rPr lang="ro-RO" sz="2400" dirty="0"/>
              <a:t>privind încasarea prejudiciului material </a:t>
            </a:r>
            <a:r>
              <a:rPr lang="ro-RO" sz="2400" dirty="0" err="1"/>
              <a:t>şi</a:t>
            </a:r>
            <a:r>
              <a:rPr lang="ro-RO" sz="2400" dirty="0"/>
              <a:t> moral;</a:t>
            </a:r>
            <a:endParaRPr lang="ru-RU" sz="2400" dirty="0"/>
          </a:p>
          <a:p>
            <a:r>
              <a:rPr lang="ro-RO" sz="2400" dirty="0" smtClean="0"/>
              <a:t>5 </a:t>
            </a:r>
            <a:r>
              <a:rPr lang="ro-RO" sz="2400" dirty="0"/>
              <a:t>cauze pe Legea nr. 140/2012 privind </a:t>
            </a:r>
            <a:r>
              <a:rPr lang="ro-RO" sz="2400" dirty="0" err="1"/>
              <a:t>protecţia</a:t>
            </a:r>
            <a:r>
              <a:rPr lang="ro-RO" sz="2400" dirty="0"/>
              <a:t> specială a copiilor </a:t>
            </a:r>
            <a:r>
              <a:rPr lang="ro-RO" sz="2400" dirty="0" err="1"/>
              <a:t>aflaţi</a:t>
            </a:r>
            <a:r>
              <a:rPr lang="ro-RO" sz="2400" dirty="0"/>
              <a:t> în </a:t>
            </a:r>
            <a:r>
              <a:rPr lang="ro-RO" sz="2400" dirty="0" err="1"/>
              <a:t>situaţii</a:t>
            </a:r>
            <a:r>
              <a:rPr lang="ro-RO" sz="2400" dirty="0"/>
              <a:t> de risc </a:t>
            </a:r>
            <a:r>
              <a:rPr lang="ro-RO" sz="2400" dirty="0" err="1"/>
              <a:t>şi</a:t>
            </a:r>
            <a:r>
              <a:rPr lang="ro-RO" sz="2400" dirty="0"/>
              <a:t> a copiilor </a:t>
            </a:r>
            <a:r>
              <a:rPr lang="ro-RO" sz="2400" dirty="0" err="1"/>
              <a:t>separaţi</a:t>
            </a:r>
            <a:r>
              <a:rPr lang="ro-RO" sz="2400" dirty="0"/>
              <a:t> de </a:t>
            </a:r>
            <a:r>
              <a:rPr lang="ro-RO" sz="2400" dirty="0" err="1"/>
              <a:t>părinţi</a:t>
            </a:r>
            <a:r>
              <a:rPr lang="ro-RO" sz="2400" dirty="0"/>
              <a:t>;</a:t>
            </a:r>
            <a:endParaRPr lang="ru-RU" sz="2400" dirty="0"/>
          </a:p>
          <a:p>
            <a:r>
              <a:rPr lang="ro-RO" sz="2400" dirty="0" smtClean="0"/>
              <a:t>5 </a:t>
            </a:r>
            <a:r>
              <a:rPr lang="ro-RO" sz="2400" dirty="0"/>
              <a:t>privind atribuirea terenului aferent casei de locuit;</a:t>
            </a:r>
            <a:endParaRPr lang="ru-RU" sz="2400" dirty="0"/>
          </a:p>
          <a:p>
            <a:r>
              <a:rPr lang="ro-RO" sz="2400" dirty="0" smtClean="0"/>
              <a:t>3 </a:t>
            </a:r>
            <a:r>
              <a:rPr lang="ro-RO" sz="2400" dirty="0"/>
              <a:t>privind </a:t>
            </a:r>
            <a:r>
              <a:rPr lang="ro-RO" sz="2400" dirty="0" err="1"/>
              <a:t>recunoaşterea</a:t>
            </a:r>
            <a:r>
              <a:rPr lang="ro-RO" sz="2400" dirty="0"/>
              <a:t> dreptului de proprietate;</a:t>
            </a:r>
            <a:endParaRPr lang="ru-RU" sz="2400" dirty="0"/>
          </a:p>
          <a:p>
            <a:r>
              <a:rPr lang="ro-RO" sz="2400" dirty="0" smtClean="0"/>
              <a:t>1 </a:t>
            </a:r>
            <a:r>
              <a:rPr lang="ro-RO" sz="2400" dirty="0"/>
              <a:t>partajarea în natură a lotului aferent;</a:t>
            </a:r>
            <a:endParaRPr lang="ru-RU" sz="2400" dirty="0"/>
          </a:p>
          <a:p>
            <a:endParaRPr lang="ru-RU" dirty="0"/>
          </a:p>
        </p:txBody>
      </p:sp>
    </p:spTree>
    <p:extLst>
      <p:ext uri="{BB962C8B-B14F-4D97-AF65-F5344CB8AC3E}">
        <p14:creationId xmlns:p14="http://schemas.microsoft.com/office/powerpoint/2010/main" val="1604245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ro-RO" dirty="0" smtClean="0"/>
              <a:t>  </a:t>
            </a:r>
            <a:r>
              <a:rPr lang="ro-RO" sz="2400" dirty="0" smtClean="0"/>
              <a:t>1 </a:t>
            </a:r>
            <a:r>
              <a:rPr lang="ro-RO" sz="2400" dirty="0"/>
              <a:t>înregistrarea bunului imobil;</a:t>
            </a:r>
            <a:endParaRPr lang="ru-RU" sz="2400" dirty="0"/>
          </a:p>
          <a:p>
            <a:r>
              <a:rPr lang="ro-RO" sz="2400" dirty="0"/>
              <a:t>	</a:t>
            </a:r>
            <a:r>
              <a:rPr lang="ro-RO" sz="2400" dirty="0" smtClean="0"/>
              <a:t>2 </a:t>
            </a:r>
            <a:r>
              <a:rPr lang="ro-RO" sz="2400" dirty="0"/>
              <a:t>privind declararea persoanei dispărută fără urmă;</a:t>
            </a:r>
            <a:endParaRPr lang="ru-RU" sz="2400" dirty="0"/>
          </a:p>
          <a:p>
            <a:r>
              <a:rPr lang="ro-RO" sz="2400" dirty="0"/>
              <a:t>	</a:t>
            </a:r>
            <a:r>
              <a:rPr lang="ro-RO" sz="2400" dirty="0" smtClean="0"/>
              <a:t>1 </a:t>
            </a:r>
            <a:r>
              <a:rPr lang="ro-RO" sz="2400" dirty="0"/>
              <a:t>demersul executorului judecătoresc;</a:t>
            </a:r>
            <a:endParaRPr lang="ru-RU" sz="2400" dirty="0"/>
          </a:p>
          <a:p>
            <a:r>
              <a:rPr lang="ro-RO" sz="2400" dirty="0"/>
              <a:t>	</a:t>
            </a:r>
            <a:r>
              <a:rPr lang="ro-RO" sz="2400" dirty="0" smtClean="0"/>
              <a:t>1 </a:t>
            </a:r>
            <a:r>
              <a:rPr lang="ro-RO" sz="2400" dirty="0"/>
              <a:t>privind acceptarea succesiunii;</a:t>
            </a:r>
            <a:endParaRPr lang="ru-RU" sz="2400" dirty="0"/>
          </a:p>
          <a:p>
            <a:r>
              <a:rPr lang="ro-RO" sz="2400" dirty="0"/>
              <a:t>	</a:t>
            </a:r>
            <a:r>
              <a:rPr lang="ro-RO" sz="2400" dirty="0" smtClean="0"/>
              <a:t>3 </a:t>
            </a:r>
            <a:r>
              <a:rPr lang="ro-RO" sz="2400" dirty="0"/>
              <a:t>privind lichidarea obstacolelor;</a:t>
            </a:r>
            <a:endParaRPr lang="ru-RU" sz="2400" dirty="0"/>
          </a:p>
          <a:p>
            <a:r>
              <a:rPr lang="ro-RO" sz="2400" dirty="0"/>
              <a:t>	</a:t>
            </a:r>
            <a:r>
              <a:rPr lang="ro-RO" sz="2400" dirty="0" smtClean="0"/>
              <a:t>1 </a:t>
            </a:r>
            <a:r>
              <a:rPr lang="ro-RO" sz="2400" dirty="0"/>
              <a:t>privind modificarea planului cadastral;</a:t>
            </a:r>
            <a:endParaRPr lang="ru-RU" sz="2400" dirty="0"/>
          </a:p>
          <a:p>
            <a:r>
              <a:rPr lang="ro-RO" sz="2400" dirty="0"/>
              <a:t>	</a:t>
            </a:r>
            <a:r>
              <a:rPr lang="ro-RO" sz="2400" dirty="0" smtClean="0"/>
              <a:t>4 </a:t>
            </a:r>
            <a:r>
              <a:rPr lang="ro-RO" sz="2400" dirty="0"/>
              <a:t>cauze penale.</a:t>
            </a:r>
            <a:endParaRPr lang="ru-RU" sz="2400" dirty="0"/>
          </a:p>
          <a:p>
            <a:endParaRPr lang="ru-RU" dirty="0"/>
          </a:p>
        </p:txBody>
      </p:sp>
    </p:spTree>
    <p:extLst>
      <p:ext uri="{BB962C8B-B14F-4D97-AF65-F5344CB8AC3E}">
        <p14:creationId xmlns:p14="http://schemas.microsoft.com/office/powerpoint/2010/main" val="3494468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dirty="0" err="1" smtClean="0">
                <a:latin typeface="Arial Black" panose="020B0A04020102020204" pitchFamily="34" charset="0"/>
              </a:rPr>
              <a:t>Achiziţii</a:t>
            </a:r>
            <a:r>
              <a:rPr lang="ro-MD" dirty="0" smtClean="0">
                <a:latin typeface="Arial Black" panose="020B0A04020102020204" pitchFamily="34" charset="0"/>
              </a:rPr>
              <a:t> publice</a:t>
            </a:r>
            <a:endParaRPr lang="ru-RU" dirty="0">
              <a:latin typeface="Arial Black" panose="020B0A04020102020204" pitchFamily="34" charset="0"/>
            </a:endParaRPr>
          </a:p>
        </p:txBody>
      </p:sp>
      <p:sp>
        <p:nvSpPr>
          <p:cNvPr id="3" name="Объект 2"/>
          <p:cNvSpPr>
            <a:spLocks noGrp="1"/>
          </p:cNvSpPr>
          <p:nvPr>
            <p:ph idx="1"/>
          </p:nvPr>
        </p:nvSpPr>
        <p:spPr>
          <a:xfrm>
            <a:off x="677334" y="1377108"/>
            <a:ext cx="8596668" cy="5332163"/>
          </a:xfrm>
        </p:spPr>
        <p:txBody>
          <a:bodyPr>
            <a:normAutofit fontScale="85000" lnSpcReduction="10000"/>
          </a:bodyPr>
          <a:lstStyle/>
          <a:p>
            <a:r>
              <a:rPr lang="ro-RO" sz="2400" dirty="0"/>
              <a:t>În anul 2017 au fost organizate </a:t>
            </a:r>
            <a:r>
              <a:rPr lang="ro-RO" sz="2400" dirty="0" smtClean="0"/>
              <a:t>184 </a:t>
            </a:r>
            <a:r>
              <a:rPr lang="ro-RO" sz="2400" dirty="0"/>
              <a:t>proceduri de </a:t>
            </a:r>
            <a:r>
              <a:rPr lang="ro-RO" sz="2400" dirty="0" err="1"/>
              <a:t>achiziţii</a:t>
            </a:r>
            <a:r>
              <a:rPr lang="ro-RO" sz="2400" dirty="0"/>
              <a:t> publice:</a:t>
            </a:r>
            <a:endParaRPr lang="ru-RU" sz="2400" dirty="0"/>
          </a:p>
          <a:p>
            <a:r>
              <a:rPr lang="ro-RO" sz="2400" dirty="0" smtClean="0"/>
              <a:t>12 </a:t>
            </a:r>
            <a:r>
              <a:rPr lang="ro-RO" sz="2400" dirty="0"/>
              <a:t>pe baza de cerere a ofertei de </a:t>
            </a:r>
            <a:r>
              <a:rPr lang="ro-RO" sz="2400" dirty="0" err="1"/>
              <a:t>preţ</a:t>
            </a:r>
            <a:r>
              <a:rPr lang="ro-RO" sz="2400" dirty="0"/>
              <a:t> în sumă de 3401,3 mii lei;</a:t>
            </a:r>
            <a:endParaRPr lang="ru-RU" sz="2400" dirty="0"/>
          </a:p>
          <a:p>
            <a:r>
              <a:rPr lang="ro-RO" sz="2400" dirty="0" smtClean="0"/>
              <a:t>4 </a:t>
            </a:r>
            <a:r>
              <a:rPr lang="ro-RO" sz="2400" dirty="0" err="1"/>
              <a:t>licitaţii</a:t>
            </a:r>
            <a:r>
              <a:rPr lang="ro-RO" sz="2400" dirty="0"/>
              <a:t> publice în sumă de 7418,7 mii lei;</a:t>
            </a:r>
            <a:endParaRPr lang="ru-RU" sz="2400" dirty="0"/>
          </a:p>
          <a:p>
            <a:r>
              <a:rPr lang="ro-RO" sz="2400" dirty="0" smtClean="0"/>
              <a:t>6 </a:t>
            </a:r>
            <a:r>
              <a:rPr lang="ro-RO" sz="2400" dirty="0"/>
              <a:t>pe bază de contracte dintr-o singură sursă la servicii de strategie vitală (gaze, apă, energie electrică) în sumă de 3858,0 mii lei;</a:t>
            </a:r>
            <a:endParaRPr lang="ru-RU" sz="2400" dirty="0"/>
          </a:p>
          <a:p>
            <a:r>
              <a:rPr lang="ro-RO" sz="2400" dirty="0" smtClean="0"/>
              <a:t>162 </a:t>
            </a:r>
            <a:r>
              <a:rPr lang="ro-RO" sz="2400" dirty="0"/>
              <a:t>pe bază de contracte de mică valoare în sumă de 1267,7 mii lei.</a:t>
            </a:r>
            <a:endParaRPr lang="ru-RU" sz="2400" dirty="0"/>
          </a:p>
          <a:p>
            <a:r>
              <a:rPr lang="ro-RO" sz="2400" dirty="0"/>
              <a:t>	Au fost </a:t>
            </a:r>
            <a:r>
              <a:rPr lang="ro-RO" sz="2400" dirty="0" err="1"/>
              <a:t>achiziţionate</a:t>
            </a:r>
            <a:r>
              <a:rPr lang="ro-RO" sz="2400" dirty="0"/>
              <a:t> </a:t>
            </a:r>
            <a:r>
              <a:rPr lang="ro-RO" sz="2400" dirty="0" err="1"/>
              <a:t>pietriş</a:t>
            </a:r>
            <a:r>
              <a:rPr lang="ro-RO" sz="2400" dirty="0"/>
              <a:t> concasat în sumă de 495,0 mii lei (2375 tone).</a:t>
            </a:r>
            <a:endParaRPr lang="ru-RU" sz="2400" dirty="0"/>
          </a:p>
          <a:p>
            <a:r>
              <a:rPr lang="ro-RO" sz="2400" dirty="0"/>
              <a:t>	Au fost marcate drumurile locale în sumă de 197,9 mii lei.</a:t>
            </a:r>
            <a:endParaRPr lang="ru-RU" sz="2400" dirty="0"/>
          </a:p>
          <a:p>
            <a:r>
              <a:rPr lang="ro-RO" sz="2400" dirty="0"/>
              <a:t>	Au fost executate lucrări de </a:t>
            </a:r>
            <a:r>
              <a:rPr lang="ro-RO" sz="2400" dirty="0" err="1"/>
              <a:t>reparaţie</a:t>
            </a:r>
            <a:r>
              <a:rPr lang="ro-RO" sz="2400" dirty="0"/>
              <a:t> curentă a str. V. Stroescu  în sumă de 4367,9 mii lei.</a:t>
            </a:r>
            <a:endParaRPr lang="ru-RU" sz="2400" dirty="0"/>
          </a:p>
          <a:p>
            <a:r>
              <a:rPr lang="ro-RO" sz="2400" dirty="0"/>
              <a:t>	A fost </a:t>
            </a:r>
            <a:r>
              <a:rPr lang="ro-RO" sz="2400" dirty="0" err="1"/>
              <a:t>achiziţionat</a:t>
            </a:r>
            <a:r>
              <a:rPr lang="ro-RO" sz="2400" dirty="0"/>
              <a:t> asfalt fierbinte pentru plombarea străzilor locale în sumă de 313,2 mii lei (185 tone).</a:t>
            </a:r>
            <a:endParaRPr lang="ru-RU" sz="2400" dirty="0"/>
          </a:p>
          <a:p>
            <a:endParaRPr lang="ru-RU" dirty="0"/>
          </a:p>
        </p:txBody>
      </p:sp>
    </p:spTree>
    <p:extLst>
      <p:ext uri="{BB962C8B-B14F-4D97-AF65-F5344CB8AC3E}">
        <p14:creationId xmlns:p14="http://schemas.microsoft.com/office/powerpoint/2010/main" val="977782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991518" y="986821"/>
            <a:ext cx="8416888"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Au fost executate lucrări de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reparaţie</a:t>
            </a:r>
            <a:r>
              <a:rPr kumimoji="0" lang="ro-RO" altLang="ru-RU" sz="2400" b="0" i="0" u="none" strike="noStrike" cap="none" normalizeH="0" baseline="0" dirty="0" smtClean="0">
                <a:ln>
                  <a:noFill/>
                </a:ln>
                <a:solidFill>
                  <a:schemeClr val="tx1"/>
                </a:solidFill>
                <a:effectLst/>
                <a:ea typeface="Times New Roman" panose="02020603050405020304" pitchFamily="18" charset="0"/>
              </a:rPr>
              <a:t>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parţială</a:t>
            </a:r>
            <a:r>
              <a:rPr kumimoji="0" lang="ro-RO" altLang="ru-RU" sz="2400" b="0" i="0" u="none" strike="noStrike" cap="none" normalizeH="0" baseline="0" dirty="0" smtClean="0">
                <a:ln>
                  <a:noFill/>
                </a:ln>
                <a:solidFill>
                  <a:schemeClr val="tx1"/>
                </a:solidFill>
                <a:effectLst/>
                <a:ea typeface="Times New Roman" panose="02020603050405020304" pitchFamily="18" charset="0"/>
              </a:rPr>
              <a:t> a terenurilor de joacă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şi</a:t>
            </a:r>
            <a:r>
              <a:rPr kumimoji="0" lang="ro-RO" altLang="ru-RU" sz="2400" b="0" i="0" u="none" strike="noStrike" cap="none" normalizeH="0" baseline="0" dirty="0" smtClean="0">
                <a:ln>
                  <a:noFill/>
                </a:ln>
                <a:solidFill>
                  <a:schemeClr val="tx1"/>
                </a:solidFill>
                <a:effectLst/>
                <a:ea typeface="Times New Roman" panose="02020603050405020304" pitchFamily="18" charset="0"/>
              </a:rPr>
              <a:t> pistei de alergare la stadionul municipal în sumă de 710,0 mii lei.</a:t>
            </a:r>
            <a:endParaRPr kumimoji="0" lang="ru-RU" alt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Au fost executate lucrări de modernizare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şi</a:t>
            </a:r>
            <a:r>
              <a:rPr kumimoji="0" lang="ro-RO" altLang="ru-RU" sz="2400" b="0" i="0" u="none" strike="noStrike" cap="none" normalizeH="0" baseline="0" dirty="0" smtClean="0">
                <a:ln>
                  <a:noFill/>
                </a:ln>
                <a:solidFill>
                  <a:schemeClr val="tx1"/>
                </a:solidFill>
                <a:effectLst/>
                <a:ea typeface="Times New Roman" panose="02020603050405020304" pitchFamily="18" charset="0"/>
              </a:rPr>
              <a:t> eficientizare a sistemului de  iluminare stradală în sumă de 636,5 mii lei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şi</a:t>
            </a:r>
            <a:r>
              <a:rPr kumimoji="0" lang="ro-RO" altLang="ru-RU" sz="2400" b="0" i="0" u="none" strike="noStrike" cap="none" normalizeH="0" baseline="0" dirty="0" smtClean="0">
                <a:ln>
                  <a:noFill/>
                </a:ln>
                <a:solidFill>
                  <a:schemeClr val="tx1"/>
                </a:solidFill>
                <a:effectLst/>
                <a:ea typeface="Times New Roman" panose="02020603050405020304" pitchFamily="18" charset="0"/>
              </a:rPr>
              <a:t> amenajarea parcului Gr. Vieru în sumă de 190,0 mii lei.</a:t>
            </a:r>
            <a:endParaRPr kumimoji="0" lang="ru-RU" alt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A fost elaborat un proiect pentru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reparaţia</a:t>
            </a:r>
            <a:r>
              <a:rPr kumimoji="0" lang="ro-RO" altLang="ru-RU" sz="2400" b="0" i="0" u="none" strike="noStrike" cap="none" normalizeH="0" baseline="0" dirty="0" smtClean="0">
                <a:ln>
                  <a:noFill/>
                </a:ln>
                <a:solidFill>
                  <a:schemeClr val="tx1"/>
                </a:solidFill>
                <a:effectLst/>
                <a:ea typeface="Times New Roman" panose="02020603050405020304" pitchFamily="18" charset="0"/>
              </a:rPr>
              <a:t>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acoperişului</a:t>
            </a:r>
            <a:r>
              <a:rPr kumimoji="0" lang="ro-RO" altLang="ru-RU" sz="2400" b="0" i="0" u="none" strike="noStrike" cap="none" normalizeH="0" baseline="0" dirty="0" smtClean="0">
                <a:ln>
                  <a:noFill/>
                </a:ln>
                <a:solidFill>
                  <a:schemeClr val="tx1"/>
                </a:solidFill>
                <a:effectLst/>
                <a:ea typeface="Times New Roman" panose="02020603050405020304" pitchFamily="18" charset="0"/>
              </a:rPr>
              <a:t> în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grădiniţa</a:t>
            </a:r>
            <a:r>
              <a:rPr kumimoji="0" lang="ro-RO" altLang="ru-RU" sz="2400" b="0" i="0" u="none" strike="noStrike" cap="none" normalizeH="0" baseline="0" dirty="0" smtClean="0">
                <a:ln>
                  <a:noFill/>
                </a:ln>
                <a:solidFill>
                  <a:schemeClr val="tx1"/>
                </a:solidFill>
                <a:effectLst/>
                <a:ea typeface="Times New Roman" panose="02020603050405020304" pitchFamily="18" charset="0"/>
              </a:rPr>
              <a:t> nr. 6, devizul estimativ este în sumă de 986,48 mii lei.</a:t>
            </a:r>
            <a:endParaRPr kumimoji="0" lang="ru-RU" alt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ru-RU" sz="2400" b="0" i="0" u="none" strike="noStrike" cap="none" normalizeH="0" baseline="0" dirty="0" smtClean="0">
                <a:ln>
                  <a:noFill/>
                </a:ln>
                <a:solidFill>
                  <a:schemeClr val="tx1"/>
                </a:solidFill>
                <a:effectLst/>
                <a:ea typeface="Times New Roman" panose="02020603050405020304" pitchFamily="18" charset="0"/>
              </a:rPr>
              <a:t>Din cadrul proiectului IREX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Reparaţia</a:t>
            </a:r>
            <a:r>
              <a:rPr kumimoji="0" lang="ro-RO" altLang="ru-RU" sz="2400" b="0" i="0" u="none" strike="noStrike" cap="none" normalizeH="0" baseline="0" dirty="0" smtClean="0">
                <a:ln>
                  <a:noFill/>
                </a:ln>
                <a:solidFill>
                  <a:schemeClr val="tx1"/>
                </a:solidFill>
                <a:effectLst/>
                <a:ea typeface="Times New Roman" panose="02020603050405020304" pitchFamily="18" charset="0"/>
              </a:rPr>
              <a:t> capitală a bucătăriei, depozitelor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şi</a:t>
            </a:r>
            <a:r>
              <a:rPr kumimoji="0" lang="ro-RO" altLang="ru-RU" sz="2400" b="0" i="0" u="none" strike="noStrike" cap="none" normalizeH="0" baseline="0" dirty="0" smtClean="0">
                <a:ln>
                  <a:noFill/>
                </a:ln>
                <a:solidFill>
                  <a:schemeClr val="tx1"/>
                </a:solidFill>
                <a:effectLst/>
                <a:ea typeface="Times New Roman" panose="02020603050405020304" pitchFamily="18" charset="0"/>
              </a:rPr>
              <a:t> a punctului medical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şi</a:t>
            </a:r>
            <a:r>
              <a:rPr kumimoji="0" lang="ro-RO" altLang="ru-RU" sz="2400" b="0" i="0" u="none" strike="noStrike" cap="none" normalizeH="0" baseline="0" dirty="0" smtClean="0">
                <a:ln>
                  <a:noFill/>
                </a:ln>
                <a:solidFill>
                  <a:schemeClr val="tx1"/>
                </a:solidFill>
                <a:effectLst/>
                <a:ea typeface="Times New Roman" panose="02020603050405020304" pitchFamily="18" charset="0"/>
              </a:rPr>
              <a:t> dotarea lor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parţială</a:t>
            </a:r>
            <a:r>
              <a:rPr kumimoji="0" lang="ro-RO" altLang="ru-RU" sz="2400" b="0" i="0" u="none" strike="noStrike" cap="none" normalizeH="0" baseline="0" dirty="0" smtClean="0">
                <a:ln>
                  <a:noFill/>
                </a:ln>
                <a:solidFill>
                  <a:schemeClr val="tx1"/>
                </a:solidFill>
                <a:effectLst/>
                <a:ea typeface="Times New Roman" panose="02020603050405020304" pitchFamily="18" charset="0"/>
              </a:rPr>
              <a:t> cu plită </a:t>
            </a:r>
            <a:r>
              <a:rPr kumimoji="0" lang="ro-RO" altLang="ru-RU" sz="2400" b="0" i="0" u="none" strike="noStrike" cap="none" normalizeH="0" baseline="0" dirty="0" err="1" smtClean="0">
                <a:ln>
                  <a:noFill/>
                </a:ln>
                <a:solidFill>
                  <a:schemeClr val="tx1"/>
                </a:solidFill>
                <a:effectLst/>
                <a:ea typeface="Times New Roman" panose="02020603050405020304" pitchFamily="18" charset="0"/>
              </a:rPr>
              <a:t>şi</a:t>
            </a:r>
            <a:r>
              <a:rPr kumimoji="0" lang="ro-RO" altLang="ru-RU" sz="2400" b="0" i="0" u="none" strike="noStrike" cap="none" normalizeH="0" baseline="0" dirty="0" smtClean="0">
                <a:ln>
                  <a:noFill/>
                </a:ln>
                <a:solidFill>
                  <a:schemeClr val="tx1"/>
                </a:solidFill>
                <a:effectLst/>
                <a:ea typeface="Times New Roman" panose="02020603050405020304" pitchFamily="18" charset="0"/>
              </a:rPr>
              <a:t> cuptor de copt din i/p nr. 13” au fot executate lucrări în sumă de 52300 dolari SUA.</a:t>
            </a:r>
            <a:endParaRPr kumimoji="0" lang="ro-RO" altLang="ru-RU" sz="2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211276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5997" y="525953"/>
            <a:ext cx="4467207" cy="2977411"/>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97016" y="3503364"/>
            <a:ext cx="5332244" cy="2978558"/>
          </a:xfrm>
        </p:spPr>
      </p:pic>
    </p:spTree>
    <p:extLst>
      <p:ext uri="{BB962C8B-B14F-4D97-AF65-F5344CB8AC3E}">
        <p14:creationId xmlns:p14="http://schemas.microsoft.com/office/powerpoint/2010/main" val="2276502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30228" y="766575"/>
            <a:ext cx="2930487" cy="5248635"/>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60715" y="2725180"/>
            <a:ext cx="4936252" cy="3290030"/>
          </a:xfrm>
        </p:spPr>
      </p:pic>
    </p:spTree>
    <p:extLst>
      <p:ext uri="{BB962C8B-B14F-4D97-AF65-F5344CB8AC3E}">
        <p14:creationId xmlns:p14="http://schemas.microsoft.com/office/powerpoint/2010/main" val="1770111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33592" y="2927101"/>
            <a:ext cx="4536922" cy="3023876"/>
          </a:xfrm>
        </p:spPr>
      </p:pic>
      <p:pic>
        <p:nvPicPr>
          <p:cNvPr id="8" name="Объект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38747" y="826264"/>
            <a:ext cx="4494845" cy="2995831"/>
          </a:xfrm>
        </p:spPr>
      </p:pic>
    </p:spTree>
    <p:extLst>
      <p:ext uri="{BB962C8B-B14F-4D97-AF65-F5344CB8AC3E}">
        <p14:creationId xmlns:p14="http://schemas.microsoft.com/office/powerpoint/2010/main" val="1529054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2099" y="3390340"/>
            <a:ext cx="4183062" cy="278802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15161" y="601255"/>
            <a:ext cx="4184650" cy="2789085"/>
          </a:xfrm>
        </p:spPr>
      </p:pic>
    </p:spTree>
    <p:extLst>
      <p:ext uri="{BB962C8B-B14F-4D97-AF65-F5344CB8AC3E}">
        <p14:creationId xmlns:p14="http://schemas.microsoft.com/office/powerpoint/2010/main" val="2434862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599"/>
            <a:ext cx="8596668" cy="2221735"/>
          </a:xfrm>
        </p:spPr>
        <p:txBody>
          <a:bodyPr>
            <a:normAutofit fontScale="90000"/>
          </a:bodyPr>
          <a:lstStyle/>
          <a:p>
            <a:pPr algn="ctr"/>
            <a:r>
              <a:rPr lang="ro-MD" cap="all" dirty="0">
                <a:latin typeface="Arial Black" panose="020B0A04020102020204" pitchFamily="34" charset="0"/>
              </a:rPr>
              <a:t>Activități </a:t>
            </a:r>
            <a:r>
              <a:rPr lang="ro-MD" cap="all" dirty="0" smtClean="0">
                <a:latin typeface="Arial Black" panose="020B0A04020102020204" pitchFamily="34" charset="0"/>
              </a:rPr>
              <a:t/>
            </a:r>
            <a:br>
              <a:rPr lang="ro-MD" cap="all" dirty="0" smtClean="0">
                <a:latin typeface="Arial Black" panose="020B0A04020102020204" pitchFamily="34" charset="0"/>
              </a:rPr>
            </a:br>
            <a:r>
              <a:rPr lang="ro-MD" cap="all" dirty="0" smtClean="0">
                <a:latin typeface="Arial Black" panose="020B0A04020102020204" pitchFamily="34" charset="0"/>
              </a:rPr>
              <a:t>în </a:t>
            </a:r>
            <a:r>
              <a:rPr lang="ro-MD" cap="all" dirty="0">
                <a:latin typeface="Arial Black" panose="020B0A04020102020204" pitchFamily="34" charset="0"/>
              </a:rPr>
              <a:t>domeniul </a:t>
            </a:r>
            <a:r>
              <a:rPr lang="ro-MD" cap="all" dirty="0" smtClean="0">
                <a:latin typeface="Arial Black" panose="020B0A04020102020204" pitchFamily="34" charset="0"/>
              </a:rPr>
              <a:t>social</a:t>
            </a:r>
            <a:br>
              <a:rPr lang="ro-MD" cap="all" dirty="0" smtClean="0">
                <a:latin typeface="Arial Black" panose="020B0A04020102020204" pitchFamily="34" charset="0"/>
              </a:rPr>
            </a:br>
            <a:r>
              <a:rPr lang="ro-MD" cap="all" dirty="0" smtClean="0">
                <a:latin typeface="Arial Black" panose="020B0A04020102020204" pitchFamily="34" charset="0"/>
              </a:rPr>
              <a:t/>
            </a:r>
            <a:br>
              <a:rPr lang="ro-MD" cap="all" dirty="0" smtClean="0">
                <a:latin typeface="Arial Black" panose="020B0A04020102020204" pitchFamily="34" charset="0"/>
              </a:rPr>
            </a:br>
            <a:r>
              <a:rPr lang="ro-MD" cap="all" dirty="0" smtClean="0">
                <a:latin typeface="Arial Black" panose="020B0A04020102020204" pitchFamily="34" charset="0"/>
              </a:rPr>
              <a:t>Cantine sociale</a:t>
            </a:r>
            <a:endParaRPr lang="ru-RU" dirty="0"/>
          </a:p>
        </p:txBody>
      </p:sp>
      <p:sp>
        <p:nvSpPr>
          <p:cNvPr id="3" name="Объект 2"/>
          <p:cNvSpPr>
            <a:spLocks noGrp="1"/>
          </p:cNvSpPr>
          <p:nvPr>
            <p:ph idx="1"/>
          </p:nvPr>
        </p:nvSpPr>
        <p:spPr>
          <a:xfrm>
            <a:off x="677334" y="3338111"/>
            <a:ext cx="8596668" cy="2703251"/>
          </a:xfrm>
        </p:spPr>
        <p:txBody>
          <a:bodyPr/>
          <a:lstStyle/>
          <a:p>
            <a:pPr algn="just"/>
            <a:r>
              <a:rPr lang="ro-RO" sz="2800" dirty="0"/>
              <a:t>S-au acordat servicii de alimentare a persoanelor în etate, 2 cantine, 60 persoane, </a:t>
            </a:r>
            <a:r>
              <a:rPr lang="ro-RO" sz="2800" dirty="0" smtClean="0"/>
              <a:t>în </a:t>
            </a:r>
            <a:r>
              <a:rPr lang="ro-RO" sz="2800" dirty="0"/>
              <a:t>sumă de 400,0 mii lei (60 persoane x 303 zile x 22 lei). </a:t>
            </a:r>
            <a:endParaRPr lang="ro-RO" sz="2800" dirty="0" smtClean="0"/>
          </a:p>
          <a:p>
            <a:pPr algn="just"/>
            <a:r>
              <a:rPr lang="ro-RO" sz="2800" dirty="0" smtClean="0"/>
              <a:t>În </a:t>
            </a:r>
            <a:r>
              <a:rPr lang="ro-RO" sz="2800" dirty="0"/>
              <a:t>total 320 persoane au beneficiat </a:t>
            </a:r>
            <a:r>
              <a:rPr lang="ro-RO" sz="2800" dirty="0" smtClean="0"/>
              <a:t>                         de </a:t>
            </a:r>
            <a:r>
              <a:rPr lang="ro-RO" sz="2800" dirty="0" err="1"/>
              <a:t>alimentaţie</a:t>
            </a:r>
            <a:r>
              <a:rPr lang="ro-RO" sz="2800" dirty="0"/>
              <a:t>.</a:t>
            </a:r>
            <a:endParaRPr lang="ru-RU" sz="2800" dirty="0"/>
          </a:p>
          <a:p>
            <a:endParaRPr lang="ru-RU" dirty="0"/>
          </a:p>
        </p:txBody>
      </p:sp>
    </p:spTree>
    <p:extLst>
      <p:ext uri="{BB962C8B-B14F-4D97-AF65-F5344CB8AC3E}">
        <p14:creationId xmlns:p14="http://schemas.microsoft.com/office/powerpoint/2010/main" val="3071517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7863" y="690865"/>
            <a:ext cx="4549254" cy="3032836"/>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27117" y="2970827"/>
            <a:ext cx="4443665" cy="2962443"/>
          </a:xfrm>
        </p:spPr>
      </p:pic>
    </p:spTree>
    <p:extLst>
      <p:ext uri="{BB962C8B-B14F-4D97-AF65-F5344CB8AC3E}">
        <p14:creationId xmlns:p14="http://schemas.microsoft.com/office/powerpoint/2010/main" val="3915221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4981" y="360700"/>
            <a:ext cx="4946558" cy="329690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855904" y="3657600"/>
            <a:ext cx="5264035" cy="2961019"/>
          </a:xfrm>
        </p:spPr>
      </p:pic>
    </p:spTree>
    <p:extLst>
      <p:ext uri="{BB962C8B-B14F-4D97-AF65-F5344CB8AC3E}">
        <p14:creationId xmlns:p14="http://schemas.microsoft.com/office/powerpoint/2010/main" val="121874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1082" y="1010354"/>
            <a:ext cx="4183062" cy="2788708"/>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04144" y="3799062"/>
            <a:ext cx="4184650" cy="2789766"/>
          </a:xfrm>
        </p:spPr>
      </p:pic>
    </p:spTree>
    <p:extLst>
      <p:ext uri="{BB962C8B-B14F-4D97-AF65-F5344CB8AC3E}">
        <p14:creationId xmlns:p14="http://schemas.microsoft.com/office/powerpoint/2010/main" val="18917897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6463" y="743980"/>
            <a:ext cx="4183062" cy="2788708"/>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3532688"/>
            <a:ext cx="4184650" cy="2789766"/>
          </a:xfrm>
        </p:spPr>
      </p:pic>
    </p:spTree>
    <p:extLst>
      <p:ext uri="{BB962C8B-B14F-4D97-AF65-F5344CB8AC3E}">
        <p14:creationId xmlns:p14="http://schemas.microsoft.com/office/powerpoint/2010/main" val="14896362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cap="all" dirty="0" smtClean="0">
                <a:latin typeface="Arial Black" panose="020B0A04020102020204" pitchFamily="34" charset="0"/>
              </a:rPr>
              <a:t>Activitatea ÎM „DGLC”</a:t>
            </a:r>
            <a:endParaRPr lang="ru-RU" cap="all" dirty="0">
              <a:latin typeface="Arial Black" panose="020B0A04020102020204" pitchFamily="34" charset="0"/>
            </a:endParaRPr>
          </a:p>
        </p:txBody>
      </p:sp>
      <p:sp>
        <p:nvSpPr>
          <p:cNvPr id="8" name="Rectangle 5"/>
          <p:cNvSpPr>
            <a:spLocks noGrp="1" noChangeArrowheads="1"/>
          </p:cNvSpPr>
          <p:nvPr>
            <p:ph idx="1"/>
          </p:nvPr>
        </p:nvSpPr>
        <p:spPr bwMode="auto">
          <a:xfrm>
            <a:off x="677334" y="2155379"/>
            <a:ext cx="9143999" cy="389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ro-RO" altLang="ru-RU" sz="2800" b="1" i="0" u="none" strike="noStrike" cap="none" normalizeH="0" baseline="0" dirty="0" smtClean="0">
                <a:ln>
                  <a:noFill/>
                </a:ln>
                <a:solidFill>
                  <a:schemeClr val="tx2"/>
                </a:solidFill>
                <a:effectLst/>
                <a:ea typeface="Times New Roman" panose="02020603050405020304" pitchFamily="18" charset="0"/>
                <a:cs typeface="Times New Roman" panose="02020603050405020304" pitchFamily="18" charset="0"/>
              </a:rPr>
              <a:t>De către ÎM „DGLC” în perioada dată au fost încheiate 355 contracte cu persoane fizice  </a:t>
            </a:r>
            <a:r>
              <a:rPr kumimoji="0" lang="ro-RO" altLang="ru-RU" sz="2800" b="1" i="0" u="none" strike="noStrike" cap="none" normalizeH="0" baseline="0" dirty="0" err="1" smtClean="0">
                <a:ln>
                  <a:noFill/>
                </a:ln>
                <a:solidFill>
                  <a:schemeClr val="tx2"/>
                </a:solidFill>
                <a:effectLst/>
                <a:ea typeface="Times New Roman" panose="02020603050405020304" pitchFamily="18" charset="0"/>
                <a:cs typeface="Times New Roman" panose="02020603050405020304" pitchFamily="18" charset="0"/>
              </a:rPr>
              <a:t>şi</a:t>
            </a:r>
            <a:r>
              <a:rPr kumimoji="0" lang="ro-RO" altLang="ru-RU" sz="2800" b="1" i="0" u="none" strike="noStrike" cap="none" normalizeH="0" baseline="0" dirty="0" smtClean="0">
                <a:ln>
                  <a:noFill/>
                </a:ln>
                <a:solidFill>
                  <a:schemeClr val="tx2"/>
                </a:solidFill>
                <a:effectLst/>
                <a:ea typeface="Times New Roman" panose="02020603050405020304" pitchFamily="18" charset="0"/>
                <a:cs typeface="Times New Roman" panose="02020603050405020304" pitchFamily="18" charset="0"/>
              </a:rPr>
              <a:t> 410 contracte  cu </a:t>
            </a:r>
            <a:r>
              <a:rPr kumimoji="0" lang="ro-RO" altLang="ru-RU" sz="2800" b="1" i="0" u="none" strike="noStrike" cap="none" normalizeH="0" baseline="0" dirty="0" err="1" smtClean="0">
                <a:ln>
                  <a:noFill/>
                </a:ln>
                <a:solidFill>
                  <a:schemeClr val="tx2"/>
                </a:solidFill>
                <a:effectLst/>
                <a:ea typeface="Times New Roman" panose="02020603050405020304" pitchFamily="18" charset="0"/>
                <a:cs typeface="Times New Roman" panose="02020603050405020304" pitchFamily="18" charset="0"/>
              </a:rPr>
              <a:t>agenţi</a:t>
            </a:r>
            <a:r>
              <a:rPr kumimoji="0" lang="ro-RO" altLang="ru-RU" sz="2800" b="1" i="0" u="none" strike="noStrike" cap="none" normalizeH="0" baseline="0" dirty="0" smtClean="0">
                <a:ln>
                  <a:noFill/>
                </a:ln>
                <a:solidFill>
                  <a:schemeClr val="tx2"/>
                </a:solidFill>
                <a:effectLst/>
                <a:ea typeface="Times New Roman" panose="02020603050405020304" pitchFamily="18" charset="0"/>
                <a:cs typeface="Times New Roman" panose="02020603050405020304" pitchFamily="18" charset="0"/>
              </a:rPr>
              <a:t> economici. </a:t>
            </a:r>
          </a:p>
          <a:p>
            <a:pPr marL="0" marR="0" lvl="0" indent="0" algn="l" defTabSz="914400" rtl="0" eaLnBrk="0" fontAlgn="base" latinLnBrk="0" hangingPunct="0">
              <a:lnSpc>
                <a:spcPct val="150000"/>
              </a:lnSpc>
              <a:spcBef>
                <a:spcPct val="0"/>
              </a:spcBef>
              <a:spcAft>
                <a:spcPct val="0"/>
              </a:spcAft>
              <a:buClrTx/>
              <a:buSzTx/>
              <a:buFontTx/>
              <a:buNone/>
              <a:tabLst/>
            </a:pPr>
            <a:r>
              <a:rPr kumimoji="0" lang="ro-RO" altLang="ru-RU" sz="2800" b="1" i="0" u="none" strike="noStrike" cap="none" normalizeH="0" baseline="0" dirty="0" smtClean="0">
                <a:ln>
                  <a:noFill/>
                </a:ln>
                <a:solidFill>
                  <a:schemeClr val="tx2"/>
                </a:solidFill>
                <a:effectLst/>
                <a:ea typeface="Times New Roman" panose="02020603050405020304" pitchFamily="18" charset="0"/>
                <a:cs typeface="Times New Roman" panose="02020603050405020304" pitchFamily="18" charset="0"/>
              </a:rPr>
              <a:t>Total au fost evacuate 20458 m</a:t>
            </a:r>
            <a:r>
              <a:rPr kumimoji="0" lang="ro-RO" altLang="ru-RU" sz="2800" b="1" i="0" u="none" strike="noStrike" cap="none" normalizeH="0" baseline="30000" dirty="0" smtClean="0">
                <a:ln>
                  <a:noFill/>
                </a:ln>
                <a:solidFill>
                  <a:schemeClr val="tx2"/>
                </a:solidFill>
                <a:effectLst/>
                <a:ea typeface="Times New Roman" panose="02020603050405020304" pitchFamily="18" charset="0"/>
                <a:cs typeface="Times New Roman" panose="02020603050405020304" pitchFamily="18" charset="0"/>
              </a:rPr>
              <a:t>3</a:t>
            </a:r>
            <a:r>
              <a:rPr kumimoji="0" lang="ro-RO" altLang="ru-RU" sz="2800" b="1" i="0" u="none" strike="noStrike" cap="none" normalizeH="0" baseline="0" dirty="0" smtClean="0">
                <a:ln>
                  <a:noFill/>
                </a:ln>
                <a:solidFill>
                  <a:schemeClr val="tx2"/>
                </a:solidFill>
                <a:effectLst/>
                <a:ea typeface="Times New Roman" panose="02020603050405020304" pitchFamily="18" charset="0"/>
                <a:cs typeface="Times New Roman" panose="02020603050405020304" pitchFamily="18" charset="0"/>
              </a:rPr>
              <a:t> de </a:t>
            </a:r>
            <a:r>
              <a:rPr kumimoji="0" lang="ro-RO" altLang="ru-RU" sz="2800" b="1" i="0" u="none" strike="noStrike" cap="none" normalizeH="0" baseline="0" dirty="0" err="1" smtClean="0">
                <a:ln>
                  <a:noFill/>
                </a:ln>
                <a:solidFill>
                  <a:schemeClr val="tx2"/>
                </a:solidFill>
                <a:effectLst/>
                <a:ea typeface="Times New Roman" panose="02020603050405020304" pitchFamily="18" charset="0"/>
                <a:cs typeface="Times New Roman" panose="02020603050405020304" pitchFamily="18" charset="0"/>
              </a:rPr>
              <a:t>deşeuri</a:t>
            </a:r>
            <a:r>
              <a:rPr kumimoji="0" lang="ro-RO" altLang="ru-RU" sz="2800" b="1" i="0" u="none" strike="noStrike" cap="none" normalizeH="0" baseline="0" dirty="0" smtClean="0">
                <a:ln>
                  <a:noFill/>
                </a:ln>
                <a:solidFill>
                  <a:schemeClr val="tx2"/>
                </a:solidFill>
                <a:effectLst/>
                <a:ea typeface="Times New Roman" panose="02020603050405020304" pitchFamily="18" charset="0"/>
                <a:cs typeface="Times New Roman" panose="02020603050405020304" pitchFamily="18" charset="0"/>
              </a:rPr>
              <a:t> menajere de la locatari, 7379 m</a:t>
            </a:r>
            <a:r>
              <a:rPr kumimoji="0" lang="ro-RO" altLang="ru-RU" sz="2800" b="1" i="0" u="none" strike="noStrike" cap="none" normalizeH="0" baseline="30000" dirty="0" smtClean="0">
                <a:ln>
                  <a:noFill/>
                </a:ln>
                <a:solidFill>
                  <a:schemeClr val="tx2"/>
                </a:solidFill>
                <a:effectLst/>
                <a:ea typeface="Times New Roman" panose="02020603050405020304" pitchFamily="18" charset="0"/>
                <a:cs typeface="Times New Roman" panose="02020603050405020304" pitchFamily="18" charset="0"/>
              </a:rPr>
              <a:t>3</a:t>
            </a:r>
            <a:r>
              <a:rPr kumimoji="0" lang="ro-RO" altLang="ru-RU" sz="2800" b="1" i="0" u="none" strike="noStrike" cap="none" normalizeH="0" baseline="0" dirty="0" smtClean="0">
                <a:ln>
                  <a:noFill/>
                </a:ln>
                <a:solidFill>
                  <a:schemeClr val="tx2"/>
                </a:solidFill>
                <a:effectLst/>
                <a:ea typeface="Times New Roman" panose="02020603050405020304" pitchFamily="18" charset="0"/>
                <a:cs typeface="Times New Roman" panose="02020603050405020304" pitchFamily="18" charset="0"/>
              </a:rPr>
              <a:t> de la </a:t>
            </a:r>
            <a:r>
              <a:rPr kumimoji="0" lang="ro-RO" altLang="ru-RU" sz="2800" b="1" i="0" u="none" strike="noStrike" cap="none" normalizeH="0" baseline="0" dirty="0" err="1" smtClean="0">
                <a:ln>
                  <a:noFill/>
                </a:ln>
                <a:solidFill>
                  <a:schemeClr val="tx2"/>
                </a:solidFill>
                <a:effectLst/>
                <a:ea typeface="Times New Roman" panose="02020603050405020304" pitchFamily="18" charset="0"/>
                <a:cs typeface="Times New Roman" panose="02020603050405020304" pitchFamily="18" charset="0"/>
              </a:rPr>
              <a:t>agenţii</a:t>
            </a:r>
            <a:r>
              <a:rPr kumimoji="0" lang="ro-RO" altLang="ru-RU" sz="2800" b="1" i="0" u="none" strike="noStrike" cap="none" normalizeH="0" baseline="0" dirty="0" smtClean="0">
                <a:ln>
                  <a:noFill/>
                </a:ln>
                <a:solidFill>
                  <a:schemeClr val="tx2"/>
                </a:solidFill>
                <a:effectLst/>
                <a:ea typeface="Times New Roman" panose="02020603050405020304" pitchFamily="18" charset="0"/>
                <a:cs typeface="Times New Roman" panose="02020603050405020304" pitchFamily="18" charset="0"/>
              </a:rPr>
              <a:t> economici, 1416 m</a:t>
            </a:r>
            <a:r>
              <a:rPr kumimoji="0" lang="ro-RO" altLang="ru-RU" sz="2800" b="1" i="0" u="none" strike="noStrike" cap="none" normalizeH="0" baseline="30000" dirty="0" smtClean="0">
                <a:ln>
                  <a:noFill/>
                </a:ln>
                <a:solidFill>
                  <a:schemeClr val="tx2"/>
                </a:solidFill>
                <a:effectLst/>
                <a:ea typeface="Times New Roman" panose="02020603050405020304" pitchFamily="18" charset="0"/>
                <a:cs typeface="Times New Roman" panose="02020603050405020304" pitchFamily="18" charset="0"/>
              </a:rPr>
              <a:t>3</a:t>
            </a:r>
            <a:r>
              <a:rPr kumimoji="0" lang="ro-RO" altLang="ru-RU" sz="2800" b="1" i="0" u="none" strike="noStrike" cap="none" normalizeH="0" baseline="0" dirty="0" smtClean="0">
                <a:ln>
                  <a:noFill/>
                </a:ln>
                <a:solidFill>
                  <a:schemeClr val="tx2"/>
                </a:solidFill>
                <a:effectLst/>
                <a:ea typeface="Times New Roman" panose="02020603050405020304" pitchFamily="18" charset="0"/>
                <a:cs typeface="Times New Roman" panose="02020603050405020304" pitchFamily="18" charset="0"/>
              </a:rPr>
              <a:t> </a:t>
            </a:r>
            <a:r>
              <a:rPr kumimoji="0" lang="ro-RO" altLang="ru-RU" sz="2800" b="1" i="0" u="none" strike="noStrike" cap="none" normalizeH="0" baseline="0" dirty="0" err="1" smtClean="0">
                <a:ln>
                  <a:noFill/>
                </a:ln>
                <a:solidFill>
                  <a:schemeClr val="tx2"/>
                </a:solidFill>
                <a:effectLst/>
                <a:ea typeface="Times New Roman" panose="02020603050405020304" pitchFamily="18" charset="0"/>
                <a:cs typeface="Times New Roman" panose="02020603050405020304" pitchFamily="18" charset="0"/>
              </a:rPr>
              <a:t>deşeuri</a:t>
            </a:r>
            <a:r>
              <a:rPr kumimoji="0" lang="ro-RO" altLang="ru-RU" sz="2800" b="1" i="0" u="none" strike="noStrike" cap="none" normalizeH="0" baseline="0" dirty="0" smtClean="0">
                <a:ln>
                  <a:noFill/>
                </a:ln>
                <a:solidFill>
                  <a:schemeClr val="tx2"/>
                </a:solidFill>
                <a:effectLst/>
                <a:ea typeface="Times New Roman" panose="02020603050405020304" pitchFamily="18" charset="0"/>
                <a:cs typeface="Times New Roman" panose="02020603050405020304" pitchFamily="18" charset="0"/>
              </a:rPr>
              <a:t> dure.</a:t>
            </a:r>
            <a:r>
              <a:rPr kumimoji="0" lang="ru-RU" altLang="ru-RU" sz="2800" b="1" i="0" u="none" strike="noStrike" cap="none" normalizeH="0" baseline="0" dirty="0" smtClean="0">
                <a:ln>
                  <a:noFill/>
                </a:ln>
                <a:solidFill>
                  <a:schemeClr val="tx2"/>
                </a:solidFill>
                <a:effectLst/>
              </a:rPr>
              <a:t> </a:t>
            </a:r>
          </a:p>
        </p:txBody>
      </p:sp>
    </p:spTree>
    <p:extLst>
      <p:ext uri="{BB962C8B-B14F-4D97-AF65-F5344CB8AC3E}">
        <p14:creationId xmlns:p14="http://schemas.microsoft.com/office/powerpoint/2010/main" val="381337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cap="all" dirty="0" smtClean="0">
                <a:latin typeface="Arial Black" panose="020B0A04020102020204" pitchFamily="34" charset="0"/>
              </a:rPr>
              <a:t>Activitatea Serviciului          de Amenajare și înverzire</a:t>
            </a:r>
            <a:endParaRPr lang="ru-RU" cap="all" dirty="0">
              <a:latin typeface="Arial Black" panose="020B0A04020102020204" pitchFamily="34" charset="0"/>
            </a:endParaRPr>
          </a:p>
        </p:txBody>
      </p:sp>
      <p:sp>
        <p:nvSpPr>
          <p:cNvPr id="3" name="Объект 2"/>
          <p:cNvSpPr>
            <a:spLocks noGrp="1"/>
          </p:cNvSpPr>
          <p:nvPr>
            <p:ph idx="1"/>
          </p:nvPr>
        </p:nvSpPr>
        <p:spPr>
          <a:xfrm>
            <a:off x="677334" y="1696599"/>
            <a:ext cx="8596668" cy="4913522"/>
          </a:xfrm>
        </p:spPr>
        <p:txBody>
          <a:bodyPr>
            <a:normAutofit/>
          </a:bodyPr>
          <a:lstStyle/>
          <a:p>
            <a:r>
              <a:rPr lang="ro-RO" sz="2400" dirty="0" err="1"/>
              <a:t>Reparaţia</a:t>
            </a:r>
            <a:r>
              <a:rPr lang="ro-RO" sz="2400" dirty="0"/>
              <a:t> </a:t>
            </a:r>
            <a:r>
              <a:rPr lang="ro-RO" sz="2400" dirty="0" smtClean="0"/>
              <a:t>echipamentului electric;</a:t>
            </a:r>
            <a:endParaRPr lang="ru-RU" sz="2400" dirty="0"/>
          </a:p>
          <a:p>
            <a:r>
              <a:rPr lang="ro-RO" sz="2400" dirty="0" smtClean="0"/>
              <a:t>Procurarea </a:t>
            </a:r>
            <a:r>
              <a:rPr lang="ro-RO" sz="2400" dirty="0"/>
              <a:t>290 tone sare tehnică pentru </a:t>
            </a:r>
            <a:r>
              <a:rPr lang="ro-RO" sz="2400" dirty="0" err="1"/>
              <a:t>presurarea</a:t>
            </a:r>
            <a:r>
              <a:rPr lang="ro-RO" sz="2400" dirty="0"/>
              <a:t> drumurilor;</a:t>
            </a:r>
            <a:endParaRPr lang="ru-RU" sz="2400" dirty="0"/>
          </a:p>
          <a:p>
            <a:r>
              <a:rPr lang="ro-RO" sz="2400" dirty="0" smtClean="0"/>
              <a:t>S-au </a:t>
            </a:r>
            <a:r>
              <a:rPr lang="ro-RO" sz="2400" dirty="0"/>
              <a:t>procurat 25 tone de asfalt rece pentru plombarea gropilor de pe străzile centrale;</a:t>
            </a:r>
            <a:endParaRPr lang="ru-RU" sz="2400" dirty="0"/>
          </a:p>
          <a:p>
            <a:r>
              <a:rPr lang="ro-RO" sz="2400" dirty="0" smtClean="0"/>
              <a:t>S-au  </a:t>
            </a:r>
            <a:r>
              <a:rPr lang="ro-RO" sz="2400" dirty="0" err="1"/>
              <a:t>achiziţionat</a:t>
            </a:r>
            <a:r>
              <a:rPr lang="ro-RO" sz="2400" dirty="0"/>
              <a:t> 25 felinare, becuri economice 85w – 118 buc., pentru conectarea </a:t>
            </a:r>
            <a:r>
              <a:rPr lang="ro-RO" sz="2400" dirty="0" err="1"/>
              <a:t>porţiunii</a:t>
            </a:r>
            <a:r>
              <a:rPr lang="ro-RO" sz="2400" dirty="0"/>
              <a:t> de drum la intrarea în </a:t>
            </a:r>
            <a:r>
              <a:rPr lang="ro-RO" sz="2400" dirty="0" err="1"/>
              <a:t>oraş</a:t>
            </a:r>
            <a:r>
              <a:rPr lang="ro-RO" sz="2400" dirty="0"/>
              <a:t> (podul lui </a:t>
            </a:r>
            <a:r>
              <a:rPr lang="ro-RO" sz="2400" dirty="0" err="1"/>
              <a:t>Bechir</a:t>
            </a:r>
            <a:r>
              <a:rPr lang="ro-RO" sz="2400" dirty="0"/>
              <a:t>, stadion);</a:t>
            </a:r>
            <a:endParaRPr lang="ru-RU" sz="2400" dirty="0"/>
          </a:p>
          <a:p>
            <a:r>
              <a:rPr lang="ro-RO" sz="2400" dirty="0" smtClean="0"/>
              <a:t> </a:t>
            </a:r>
            <a:r>
              <a:rPr lang="ro-RO" sz="2400" dirty="0" err="1"/>
              <a:t>curăţirea</a:t>
            </a:r>
            <a:r>
              <a:rPr lang="ro-RO" sz="2400" dirty="0"/>
              <a:t> malului r. Nistru cu evacuarea a 10 remorci de sticle plastic </a:t>
            </a:r>
            <a:r>
              <a:rPr lang="ro-RO" sz="2400" dirty="0" err="1"/>
              <a:t>şi</a:t>
            </a:r>
            <a:r>
              <a:rPr lang="ro-RO" sz="2400" dirty="0"/>
              <a:t> gunoi de pe mal;</a:t>
            </a:r>
            <a:endParaRPr lang="ru-RU" sz="2400" dirty="0"/>
          </a:p>
          <a:p>
            <a:endParaRPr lang="ru-RU" dirty="0"/>
          </a:p>
          <a:p>
            <a:endParaRPr lang="ru-RU" dirty="0"/>
          </a:p>
          <a:p>
            <a:endParaRPr lang="ru-RU" dirty="0"/>
          </a:p>
        </p:txBody>
      </p:sp>
    </p:spTree>
    <p:extLst>
      <p:ext uri="{BB962C8B-B14F-4D97-AF65-F5344CB8AC3E}">
        <p14:creationId xmlns:p14="http://schemas.microsoft.com/office/powerpoint/2010/main" val="1974931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495759"/>
            <a:ext cx="8874290" cy="6158429"/>
          </a:xfrm>
        </p:spPr>
        <p:txBody>
          <a:bodyPr>
            <a:normAutofit/>
          </a:bodyPr>
          <a:lstStyle/>
          <a:p>
            <a:r>
              <a:rPr lang="ro-RO" sz="2000" dirty="0"/>
              <a:t>procurarea a 60 copaci </a:t>
            </a:r>
            <a:r>
              <a:rPr lang="ro-RO" sz="2000" dirty="0" err="1"/>
              <a:t>şi</a:t>
            </a:r>
            <a:r>
              <a:rPr lang="ro-RO" sz="2000" dirty="0"/>
              <a:t> 1000 trandafiri. Copacii au fost </a:t>
            </a:r>
            <a:r>
              <a:rPr lang="ro-RO" sz="2000" dirty="0" err="1"/>
              <a:t>sădiţi</a:t>
            </a:r>
            <a:r>
              <a:rPr lang="ro-RO" sz="2000" dirty="0"/>
              <a:t> pe </a:t>
            </a:r>
            <a:r>
              <a:rPr lang="ro-RO" sz="2000" dirty="0" smtClean="0"/>
              <a:t>         str</a:t>
            </a:r>
            <a:r>
              <a:rPr lang="ro-RO" sz="2000" dirty="0"/>
              <a:t>. </a:t>
            </a:r>
            <a:r>
              <a:rPr lang="ro-RO" sz="2000" dirty="0" err="1"/>
              <a:t>Ştefan</a:t>
            </a:r>
            <a:r>
              <a:rPr lang="ro-RO" sz="2000" dirty="0"/>
              <a:t> cel Mare (vizavi de r-l „Soroca”) </a:t>
            </a:r>
            <a:r>
              <a:rPr lang="ro-RO" sz="2000" dirty="0" err="1"/>
              <a:t>şi</a:t>
            </a:r>
            <a:r>
              <a:rPr lang="ro-RO" sz="2000" dirty="0"/>
              <a:t> în regiunea stadionului </a:t>
            </a:r>
            <a:r>
              <a:rPr lang="ro-RO" sz="2000" dirty="0" err="1"/>
              <a:t>orăşenesc</a:t>
            </a:r>
            <a:r>
              <a:rPr lang="ro-RO" sz="2000" dirty="0"/>
              <a:t>. Trandafirii au fost </a:t>
            </a:r>
            <a:r>
              <a:rPr lang="ro-RO" sz="2000" dirty="0" err="1"/>
              <a:t>sădiţi</a:t>
            </a:r>
            <a:r>
              <a:rPr lang="ro-RO" sz="2000" dirty="0"/>
              <a:t> în </a:t>
            </a:r>
            <a:r>
              <a:rPr lang="ro-RO" sz="2000" dirty="0" err="1"/>
              <a:t>faţa</a:t>
            </a:r>
            <a:r>
              <a:rPr lang="ro-RO" sz="2000" dirty="0"/>
              <a:t> blocului administrativ al consiliului raional;</a:t>
            </a:r>
            <a:endParaRPr lang="ru-RU" sz="2000" dirty="0"/>
          </a:p>
          <a:p>
            <a:r>
              <a:rPr lang="ro-RO" sz="2000" dirty="0" smtClean="0"/>
              <a:t>plombarea </a:t>
            </a:r>
            <a:r>
              <a:rPr lang="ro-RO" sz="2000" dirty="0"/>
              <a:t>str. D. Cantemir </a:t>
            </a:r>
            <a:r>
              <a:rPr lang="ro-RO" sz="2000" dirty="0" err="1"/>
              <a:t>şi</a:t>
            </a:r>
            <a:r>
              <a:rPr lang="ro-RO" sz="2000" dirty="0"/>
              <a:t> </a:t>
            </a:r>
            <a:r>
              <a:rPr lang="ro-RO" sz="2000" dirty="0" err="1"/>
              <a:t>Ştefan</a:t>
            </a:r>
            <a:r>
              <a:rPr lang="ro-RO" sz="2000" dirty="0"/>
              <a:t> cel Mare cu asfalt rece;</a:t>
            </a:r>
            <a:endParaRPr lang="ru-RU" sz="2000" dirty="0"/>
          </a:p>
          <a:p>
            <a:r>
              <a:rPr lang="ro-RO" sz="2000" dirty="0" err="1" smtClean="0"/>
              <a:t>reparaţia</a:t>
            </a:r>
            <a:r>
              <a:rPr lang="ro-RO" sz="2000" dirty="0" smtClean="0"/>
              <a:t> </a:t>
            </a:r>
            <a:r>
              <a:rPr lang="ro-RO" sz="2000" dirty="0"/>
              <a:t>străzilor </a:t>
            </a:r>
            <a:r>
              <a:rPr lang="ro-RO" sz="2000" dirty="0" err="1"/>
              <a:t>Levandovschi</a:t>
            </a:r>
            <a:r>
              <a:rPr lang="ro-RO" sz="2000" dirty="0"/>
              <a:t>, </a:t>
            </a:r>
            <a:r>
              <a:rPr lang="ro-RO" sz="2000" dirty="0" err="1"/>
              <a:t>Iachir</a:t>
            </a:r>
            <a:r>
              <a:rPr lang="ro-RO" sz="2000" dirty="0"/>
              <a:t>, Planul Nou, Baza</a:t>
            </a:r>
            <a:r>
              <a:rPr lang="ro-RO" sz="2000" dirty="0" smtClean="0"/>
              <a:t>;</a:t>
            </a:r>
            <a:endParaRPr lang="ru-RU" sz="2000" dirty="0"/>
          </a:p>
          <a:p>
            <a:r>
              <a:rPr lang="ro-RO" altLang="ru-RU" sz="2000" dirty="0">
                <a:solidFill>
                  <a:schemeClr val="tx2"/>
                </a:solidFill>
                <a:ea typeface="Times New Roman" panose="02020603050405020304" pitchFamily="18" charset="0"/>
              </a:rPr>
              <a:t>Cu </a:t>
            </a:r>
            <a:r>
              <a:rPr lang="ro-RO" altLang="ru-RU" sz="2000" dirty="0" err="1">
                <a:solidFill>
                  <a:schemeClr val="tx2"/>
                </a:solidFill>
                <a:ea typeface="Times New Roman" panose="02020603050405020304" pitchFamily="18" charset="0"/>
              </a:rPr>
              <a:t>pietriş</a:t>
            </a:r>
            <a:r>
              <a:rPr lang="ro-RO" altLang="ru-RU" sz="2000" dirty="0">
                <a:solidFill>
                  <a:schemeClr val="tx2"/>
                </a:solidFill>
                <a:ea typeface="Times New Roman" panose="02020603050405020304" pitchFamily="18" charset="0"/>
              </a:rPr>
              <a:t> au fost reparate străzile: Teilor, autogara, </a:t>
            </a:r>
            <a:r>
              <a:rPr lang="ro-RO" altLang="ru-RU" sz="2000" dirty="0" smtClean="0">
                <a:solidFill>
                  <a:schemeClr val="tx2"/>
                </a:solidFill>
                <a:ea typeface="Times New Roman" panose="02020603050405020304" pitchFamily="18" charset="0"/>
              </a:rPr>
              <a:t>ruta Nr. 9</a:t>
            </a:r>
            <a:r>
              <a:rPr lang="ro-RO" altLang="ru-RU" sz="2000" dirty="0">
                <a:solidFill>
                  <a:schemeClr val="tx2"/>
                </a:solidFill>
                <a:ea typeface="Times New Roman" panose="02020603050405020304" pitchFamily="18" charset="0"/>
              </a:rPr>
              <a:t>, cimitirul de la </a:t>
            </a:r>
            <a:r>
              <a:rPr lang="ro-RO" altLang="ru-RU" sz="2000" dirty="0" err="1">
                <a:solidFill>
                  <a:schemeClr val="tx2"/>
                </a:solidFill>
                <a:ea typeface="Times New Roman" panose="02020603050405020304" pitchFamily="18" charset="0"/>
              </a:rPr>
              <a:t>Bujărăuca</a:t>
            </a:r>
            <a:r>
              <a:rPr lang="ro-RO" altLang="ru-RU" sz="2000" dirty="0">
                <a:solidFill>
                  <a:schemeClr val="tx2"/>
                </a:solidFill>
                <a:ea typeface="Times New Roman" panose="02020603050405020304" pitchFamily="18" charset="0"/>
              </a:rPr>
              <a:t>, Rurală, Poienelor, Mateevici, D. Cantemir, Moruzi, regiunea </a:t>
            </a:r>
            <a:r>
              <a:rPr lang="ro-RO" altLang="ru-RU" sz="2000" dirty="0" err="1">
                <a:solidFill>
                  <a:schemeClr val="tx2"/>
                </a:solidFill>
                <a:ea typeface="Times New Roman" panose="02020603050405020304" pitchFamily="18" charset="0"/>
              </a:rPr>
              <a:t>maternităţii</a:t>
            </a:r>
            <a:r>
              <a:rPr lang="ro-RO" altLang="ru-RU" sz="2000" dirty="0">
                <a:solidFill>
                  <a:schemeClr val="tx2"/>
                </a:solidFill>
                <a:ea typeface="Times New Roman" panose="02020603050405020304" pitchFamily="18" charset="0"/>
              </a:rPr>
              <a:t>, doctor </a:t>
            </a:r>
            <a:r>
              <a:rPr lang="ro-RO" altLang="ru-RU" sz="2000" dirty="0" err="1">
                <a:solidFill>
                  <a:schemeClr val="tx2"/>
                </a:solidFill>
                <a:ea typeface="Times New Roman" panose="02020603050405020304" pitchFamily="18" charset="0"/>
              </a:rPr>
              <a:t>Svirschi</a:t>
            </a:r>
            <a:r>
              <a:rPr lang="ro-RO" altLang="ru-RU" sz="2000" dirty="0">
                <a:solidFill>
                  <a:schemeClr val="tx2"/>
                </a:solidFill>
                <a:ea typeface="Times New Roman" panose="02020603050405020304" pitchFamily="18" charset="0"/>
              </a:rPr>
              <a:t>, Ivancea, Podul </a:t>
            </a:r>
            <a:r>
              <a:rPr lang="ro-RO" altLang="ru-RU" sz="2000" dirty="0" err="1">
                <a:solidFill>
                  <a:schemeClr val="tx2"/>
                </a:solidFill>
                <a:ea typeface="Times New Roman" panose="02020603050405020304" pitchFamily="18" charset="0"/>
              </a:rPr>
              <a:t>Iaşilor</a:t>
            </a:r>
            <a:r>
              <a:rPr lang="ro-RO" altLang="ru-RU" sz="2000" dirty="0">
                <a:solidFill>
                  <a:schemeClr val="tx2"/>
                </a:solidFill>
                <a:ea typeface="Times New Roman" panose="02020603050405020304" pitchFamily="18" charset="0"/>
              </a:rPr>
              <a:t>, Gribova, </a:t>
            </a:r>
            <a:r>
              <a:rPr lang="ro-RO" altLang="ru-RU" sz="2000" dirty="0" err="1">
                <a:solidFill>
                  <a:schemeClr val="tx2"/>
                </a:solidFill>
                <a:ea typeface="Times New Roman" panose="02020603050405020304" pitchFamily="18" charset="0"/>
              </a:rPr>
              <a:t>Iachir</a:t>
            </a:r>
            <a:r>
              <a:rPr lang="ro-RO" altLang="ru-RU" sz="2000" dirty="0">
                <a:solidFill>
                  <a:schemeClr val="tx2"/>
                </a:solidFill>
                <a:ea typeface="Times New Roman" panose="02020603050405020304" pitchFamily="18" charset="0"/>
              </a:rPr>
              <a:t> – </a:t>
            </a:r>
            <a:r>
              <a:rPr lang="ro-RO" altLang="ru-RU" sz="2000" dirty="0" err="1">
                <a:solidFill>
                  <a:schemeClr val="tx2"/>
                </a:solidFill>
                <a:ea typeface="Times New Roman" panose="02020603050405020304" pitchFamily="18" charset="0"/>
              </a:rPr>
              <a:t>Aluniş</a:t>
            </a:r>
            <a:r>
              <a:rPr lang="ro-RO" altLang="ru-RU" sz="2000" dirty="0" smtClean="0">
                <a:solidFill>
                  <a:schemeClr val="tx2"/>
                </a:solidFill>
                <a:ea typeface="Times New Roman" panose="02020603050405020304" pitchFamily="18" charset="0"/>
              </a:rPr>
              <a:t>, </a:t>
            </a:r>
            <a:r>
              <a:rPr lang="ro-RO" altLang="ru-RU" sz="2000" dirty="0" err="1">
                <a:solidFill>
                  <a:schemeClr val="tx2"/>
                </a:solidFill>
                <a:ea typeface="Times New Roman" panose="02020603050405020304" pitchFamily="18" charset="0"/>
              </a:rPr>
              <a:t>Bujărăuca</a:t>
            </a:r>
            <a:r>
              <a:rPr lang="ro-RO" altLang="ru-RU" sz="2000" dirty="0">
                <a:solidFill>
                  <a:schemeClr val="tx2"/>
                </a:solidFill>
                <a:ea typeface="Times New Roman" panose="02020603050405020304" pitchFamily="18" charset="0"/>
              </a:rPr>
              <a:t>, Muncii;</a:t>
            </a:r>
            <a:endParaRPr lang="ro-RO" altLang="ru-RU" sz="2000" dirty="0">
              <a:solidFill>
                <a:schemeClr val="tx2"/>
              </a:solidFill>
            </a:endParaRPr>
          </a:p>
          <a:p>
            <a:r>
              <a:rPr lang="ro-RO" sz="2000" dirty="0"/>
              <a:t>Cu asfalt  s-au plombat următoare străzi: </a:t>
            </a:r>
            <a:r>
              <a:rPr lang="ro-RO" sz="2000" dirty="0" err="1"/>
              <a:t>Ştefan</a:t>
            </a:r>
            <a:r>
              <a:rPr lang="ro-RO" sz="2000" dirty="0"/>
              <a:t> cel Mare, trotuarul str. </a:t>
            </a:r>
            <a:r>
              <a:rPr lang="ro-RO" sz="2000" dirty="0" err="1"/>
              <a:t>Iachir</a:t>
            </a:r>
            <a:r>
              <a:rPr lang="ro-RO" sz="2000" dirty="0"/>
              <a:t>, Viilor, </a:t>
            </a:r>
            <a:r>
              <a:rPr lang="ro-RO" sz="2000" dirty="0" err="1"/>
              <a:t>Testemiţianu</a:t>
            </a:r>
            <a:r>
              <a:rPr lang="ro-RO" sz="2000" dirty="0"/>
              <a:t>, B. Bodoni, F. </a:t>
            </a:r>
            <a:r>
              <a:rPr lang="ro-RO" sz="2000" dirty="0" err="1"/>
              <a:t>Budde</a:t>
            </a:r>
            <a:r>
              <a:rPr lang="ro-RO" sz="2000" dirty="0"/>
              <a:t>, Mateevici, Negruzzi, Vieru, Soroca Nouă, V. Alecsandri, Sadoveanu, </a:t>
            </a:r>
            <a:r>
              <a:rPr lang="ro-RO" sz="2000" dirty="0" err="1"/>
              <a:t>Ştefan</a:t>
            </a:r>
            <a:r>
              <a:rPr lang="ro-RO" sz="2000" dirty="0"/>
              <a:t> cel Mare (ograda caselor cu 9 etaje Soroca Nouă), regiunea cadastru, </a:t>
            </a:r>
            <a:r>
              <a:rPr lang="ro-RO" sz="2000" dirty="0" err="1"/>
              <a:t>Carpenco</a:t>
            </a:r>
            <a:r>
              <a:rPr lang="ro-RO" sz="2000" dirty="0"/>
              <a:t>, Calea </a:t>
            </a:r>
            <a:r>
              <a:rPr lang="ro-RO" sz="2000" dirty="0" err="1"/>
              <a:t>Bălţului</a:t>
            </a:r>
            <a:r>
              <a:rPr lang="ro-RO" sz="2000" dirty="0"/>
              <a:t>, Soroca Nouă, Stan </a:t>
            </a:r>
            <a:r>
              <a:rPr lang="ro-RO" sz="2000" dirty="0" err="1"/>
              <a:t>Poetaş</a:t>
            </a:r>
            <a:r>
              <a:rPr lang="ro-RO" sz="2000" dirty="0"/>
              <a:t>.</a:t>
            </a:r>
            <a:endParaRPr lang="ru-RU" sz="2000" dirty="0"/>
          </a:p>
          <a:p>
            <a:endParaRPr lang="ru-RU" dirty="0"/>
          </a:p>
        </p:txBody>
      </p:sp>
    </p:spTree>
    <p:extLst>
      <p:ext uri="{BB962C8B-B14F-4D97-AF65-F5344CB8AC3E}">
        <p14:creationId xmlns:p14="http://schemas.microsoft.com/office/powerpoint/2010/main" val="3113533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92606" y="1052452"/>
            <a:ext cx="4183062" cy="2788708"/>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5668" y="3841160"/>
            <a:ext cx="4184650" cy="2789766"/>
          </a:xfrm>
        </p:spPr>
      </p:pic>
    </p:spTree>
    <p:extLst>
      <p:ext uri="{BB962C8B-B14F-4D97-AF65-F5344CB8AC3E}">
        <p14:creationId xmlns:p14="http://schemas.microsoft.com/office/powerpoint/2010/main" val="2743076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92606" y="4007713"/>
            <a:ext cx="4183062" cy="2788708"/>
          </a:xfrm>
        </p:spPr>
      </p:pic>
      <p:pic>
        <p:nvPicPr>
          <p:cNvPr id="8" name="Объект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5668" y="1217947"/>
            <a:ext cx="4184650" cy="2789766"/>
          </a:xfrm>
        </p:spPr>
      </p:pic>
    </p:spTree>
    <p:extLst>
      <p:ext uri="{BB962C8B-B14F-4D97-AF65-F5344CB8AC3E}">
        <p14:creationId xmlns:p14="http://schemas.microsoft.com/office/powerpoint/2010/main" val="4186852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186916" y="1055056"/>
            <a:ext cx="4186237" cy="2790824"/>
          </a:xfrm>
        </p:spPr>
      </p:pic>
      <p:pic>
        <p:nvPicPr>
          <p:cNvPr id="10" name="Объект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02266" y="3845880"/>
            <a:ext cx="4184650" cy="2789766"/>
          </a:xfrm>
        </p:spPr>
      </p:pic>
    </p:spTree>
    <p:extLst>
      <p:ext uri="{BB962C8B-B14F-4D97-AF65-F5344CB8AC3E}">
        <p14:creationId xmlns:p14="http://schemas.microsoft.com/office/powerpoint/2010/main" val="3696137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8602</TotalTime>
  <Words>2214</Words>
  <Application>Microsoft Office PowerPoint</Application>
  <PresentationFormat>Широкоэкранный</PresentationFormat>
  <Paragraphs>204</Paragraphs>
  <Slides>125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125</vt:i4>
      </vt:variant>
    </vt:vector>
  </HeadingPairs>
  <TitlesOfParts>
    <vt:vector size="132" baseType="lpstr">
      <vt:lpstr>Arial</vt:lpstr>
      <vt:lpstr>Arial Black</vt:lpstr>
      <vt:lpstr>Bookman Old Style</vt:lpstr>
      <vt:lpstr>Times New Roman</vt:lpstr>
      <vt:lpstr>Trebuchet MS</vt:lpstr>
      <vt:lpstr>Wingdings 3</vt:lpstr>
      <vt:lpstr>Аспект</vt:lpstr>
      <vt:lpstr>RAPORT  PRIVIND ACTIVITATEA PRIMĂRIEI MUNICIPIULUI SOROCA PENTRU  ANUL 2017 </vt:lpstr>
      <vt:lpstr>Презентация PowerPoint</vt:lpstr>
      <vt:lpstr>Презентация PowerPoint</vt:lpstr>
      <vt:lpstr>Презентация PowerPoint</vt:lpstr>
      <vt:lpstr>Презентация PowerPoint</vt:lpstr>
      <vt:lpstr>Dinamica  creșterii încasării veniturilor</vt:lpstr>
      <vt:lpstr>Ponderea cheltuielilor pe grupe principale  la instituțiilee Primăriei municipiului Soroca pentru anul 2017</vt:lpstr>
      <vt:lpstr>Structura economică                     a cheltuielilor municipiului Soroca pentru anul 2017</vt:lpstr>
      <vt:lpstr>Activități  în domeniul social  Cantine sociale</vt:lpstr>
      <vt:lpstr>Презентация PowerPoint</vt:lpstr>
      <vt:lpstr>Презентация PowerPoint</vt:lpstr>
      <vt:lpstr>Презентация PowerPoint</vt:lpstr>
      <vt:lpstr>Презентация PowerPoint</vt:lpstr>
      <vt:lpstr>Centrul Revenire</vt:lpstr>
      <vt:lpstr>Презентация PowerPoint</vt:lpstr>
      <vt:lpstr>Презентация PowerPoint</vt:lpstr>
      <vt:lpstr>Презентация PowerPoint</vt:lpstr>
      <vt:lpstr>Centrul de zi acasă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Domeniul Protecţiei speciale  a copiilor aflaţi în situaţie de risc  şi acopiilor separaţi de părinţi</vt:lpstr>
      <vt:lpstr>Activităţi cu minoritatea romă</vt:lpstr>
      <vt:lpstr>Domeniul Sportiv</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Activităţi  în domeniul tineretului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Domeniul Urbanismului </vt:lpstr>
      <vt:lpstr>Activitatea juridică</vt:lpstr>
      <vt:lpstr>Презентация PowerPoint</vt:lpstr>
      <vt:lpstr>Achiziţii publice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Activitatea ÎM „DGLC”</vt:lpstr>
      <vt:lpstr>Activitatea Serviciului          de Amenajare și înverzire</vt:lpstr>
      <vt:lpstr>Презентация PowerPoint</vt:lpstr>
      <vt:lpstr>Презентация PowerPoint</vt:lpstr>
      <vt:lpstr>Презентация PowerPoint</vt:lpstr>
      <vt:lpstr>Презентация PowerPoint</vt:lpstr>
      <vt:lpstr>Презентация PowerPoint</vt:lpstr>
      <vt:lpstr>Str. Iachir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Lucrări de reparații curente             în instituțiile preșcolare</vt:lpstr>
      <vt:lpstr>Procurarea și renovarea tehnică a echipamentului  în instituțiile preșcolare</vt:lpstr>
      <vt:lpstr>Stația de salvare pe apă</vt:lpstr>
      <vt:lpstr>Administrarea bunurilor</vt:lpstr>
      <vt:lpstr>Презентация PowerPoint</vt:lpstr>
      <vt:lpstr>Numărul de notificări după genul  de activitate</vt:lpstr>
      <vt:lpstr>RELAŢII INTERNAŢIONALE</vt:lpstr>
      <vt:lpstr>Презентация PowerPoint</vt:lpstr>
      <vt:lpstr>Презентация PowerPoint</vt:lpstr>
      <vt:lpstr>Презентация PowerPoint</vt:lpstr>
      <vt:lpstr>Activități prioritare pentru anul 2018</vt:lpstr>
      <vt:lpstr>Презентация PowerPoint</vt:lpstr>
      <vt:lpstr>Презентация PowerPoint</vt:lpstr>
      <vt:lpstr> Vă mulţumim  pentru colaborare  şi atenţie!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RAPORT  PRIVIND ACTIVITATEA PRIMĂRIEI MUNICIPIULUI SOROCA PENTRU  ANUL 2017</dc:title>
  <dc:creator>VLADIMIR</dc:creator>
  <cp:lastModifiedBy>VLADIMIR</cp:lastModifiedBy>
  <cp:revision>91</cp:revision>
  <cp:lastPrinted>2018-02-21T19:18:07Z</cp:lastPrinted>
  <dcterms:created xsi:type="dcterms:W3CDTF">2018-02-16T05:49:35Z</dcterms:created>
  <dcterms:modified xsi:type="dcterms:W3CDTF">2018-02-27T14:38:26Z</dcterms:modified>
  <cp:contentStatus>Окончательное</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